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65" r:id="rId2"/>
    <p:sldId id="312" r:id="rId3"/>
    <p:sldId id="314" r:id="rId4"/>
    <p:sldId id="322" r:id="rId5"/>
    <p:sldId id="323" r:id="rId6"/>
    <p:sldId id="315" r:id="rId7"/>
    <p:sldId id="316" r:id="rId8"/>
    <p:sldId id="317" r:id="rId9"/>
    <p:sldId id="310" r:id="rId10"/>
    <p:sldId id="321" r:id="rId11"/>
    <p:sldId id="320" r:id="rId12"/>
    <p:sldId id="318" r:id="rId13"/>
    <p:sldId id="324" r:id="rId14"/>
    <p:sldId id="319"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29" autoAdjust="0"/>
  </p:normalViewPr>
  <p:slideViewPr>
    <p:cSldViewPr showGuides="1">
      <p:cViewPr varScale="1">
        <p:scale>
          <a:sx n="123" d="100"/>
          <a:sy n="123" d="100"/>
        </p:scale>
        <p:origin x="120" y="18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t>Install</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a:t>Open PowerShell as Administrator</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a:t>Install Module</a:t>
          </a:r>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a:t>Import Module</a:t>
          </a: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dgm:spPr/>
      <dgm:t>
        <a:bodyPr/>
        <a:lstStyle/>
        <a:p>
          <a:r>
            <a:rPr lang="en-CA" b="0" i="1" dirty="0"/>
            <a:t>Set-</a:t>
          </a:r>
          <a:r>
            <a:rPr lang="en-CA" b="0" i="1" dirty="0" err="1"/>
            <a:t>ExecutionPolicy</a:t>
          </a:r>
          <a:r>
            <a:rPr lang="en-CA" b="0" i="1" dirty="0"/>
            <a:t> -Scope Process -</a:t>
          </a:r>
          <a:r>
            <a:rPr lang="en-CA" b="0" i="1" dirty="0" err="1"/>
            <a:t>ExecutionPolicy</a:t>
          </a:r>
          <a:r>
            <a:rPr lang="en-CA" b="0" i="1" dirty="0"/>
            <a:t> </a:t>
          </a:r>
          <a:r>
            <a:rPr lang="en-CA" b="0" i="1" dirty="0" err="1"/>
            <a:t>ByPS</a:t>
          </a:r>
          <a:endParaRPr lang="en-US" dirty="0"/>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a:t>Evaluation</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a:t>Grab Subscription ID</a:t>
          </a: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E7DBE00-7E5B-46F8-BBA0-CF0079A58E82}">
      <dgm:prSet phldrT="[Text]"/>
      <dgm:spPr/>
      <dgm:t>
        <a:bodyPr/>
        <a:lstStyle/>
        <a:p>
          <a:r>
            <a:rPr lang="en-US" dirty="0"/>
            <a:t>Submit Get Services Security Status </a:t>
          </a:r>
        </a:p>
      </dgm:t>
    </dgm:pt>
    <dgm:pt modelId="{65147ED7-18A4-49A5-9AEE-066FB0363316}" type="sibTrans" cxnId="{3D080EE7-BDF0-495B-A4FB-103A296CD73B}">
      <dgm:prSet/>
      <dgm:spPr/>
      <dgm:t>
        <a:bodyPr/>
        <a:lstStyle/>
        <a:p>
          <a:endParaRPr lang="en-US"/>
        </a:p>
      </dgm:t>
    </dgm:pt>
    <dgm:pt modelId="{6FAC7821-43C2-4A12-9638-E9B1BDE7C8D8}" type="parTrans" cxnId="{3D080EE7-BDF0-495B-A4FB-103A296CD73B}">
      <dgm:prSet/>
      <dgm:spPr/>
      <dgm:t>
        <a:bodyPr/>
        <a:lstStyle/>
        <a:p>
          <a:endParaRPr lang="en-US"/>
        </a:p>
      </dgm:t>
    </dgm:pt>
    <dgm:pt modelId="{896B22A1-911D-4742-9376-E16BDF978C50}">
      <dgm:prSet phldrT="[Text]"/>
      <dgm:spPr/>
      <dgm:t>
        <a:bodyPr/>
        <a:lstStyle/>
        <a:p>
          <a:r>
            <a:rPr lang="en-CA" b="0" i="1" dirty="0"/>
            <a:t>import-module </a:t>
          </a:r>
          <a:r>
            <a:rPr lang="en-CA" b="0" i="1" dirty="0" err="1"/>
            <a:t>azsk</a:t>
          </a:r>
          <a:r>
            <a:rPr lang="en-CA" b="0" i="1" dirty="0"/>
            <a:t> –Force</a:t>
          </a:r>
          <a:br>
            <a:rPr lang="en-CA" b="0" i="1" dirty="0"/>
          </a:br>
          <a:r>
            <a:rPr lang="en-CA" b="0" i="1" dirty="0"/>
            <a:t>-Importing </a:t>
          </a:r>
          <a:r>
            <a:rPr lang="en-CA" b="0" i="1" dirty="0" err="1"/>
            <a:t>AzureRM</a:t>
          </a:r>
          <a:r>
            <a:rPr lang="en-CA" b="0" i="1" dirty="0"/>
            <a:t> modules. This may take a while...</a:t>
          </a:r>
          <a:endParaRPr lang="en-US" dirty="0"/>
        </a:p>
      </dgm:t>
    </dgm:pt>
    <dgm:pt modelId="{856EEEC7-F1BE-4368-AEF0-1995F46AF3E5}" type="parTrans" cxnId="{550BD778-0CC0-4CAF-BE07-88C14719F8D9}">
      <dgm:prSet/>
      <dgm:spPr/>
      <dgm:t>
        <a:bodyPr/>
        <a:lstStyle/>
        <a:p>
          <a:endParaRPr lang="en-CA"/>
        </a:p>
      </dgm:t>
    </dgm:pt>
    <dgm:pt modelId="{F081BBA9-A098-4FA4-8505-346ED03C9CE3}" type="sibTrans" cxnId="{550BD778-0CC0-4CAF-BE07-88C14719F8D9}">
      <dgm:prSet/>
      <dgm:spPr/>
      <dgm:t>
        <a:bodyPr/>
        <a:lstStyle/>
        <a:p>
          <a:endParaRPr lang="en-CA"/>
        </a:p>
      </dgm:t>
    </dgm:pt>
    <dgm:pt modelId="{4D7C0BAF-1A1A-44F0-88D0-C06628ABB1AE}">
      <dgm:prSet phldrT="[Text]"/>
      <dgm:spPr/>
      <dgm:t>
        <a:bodyPr/>
        <a:lstStyle/>
        <a:p>
          <a:r>
            <a:rPr lang="en-US" dirty="0"/>
            <a:t>Report locally staved</a:t>
          </a:r>
        </a:p>
      </dgm:t>
    </dgm:pt>
    <dgm:pt modelId="{71A5C982-630A-4989-B678-231F05888ED7}" type="parTrans" cxnId="{592FCB6F-23F4-4D9E-83BE-D631894326CC}">
      <dgm:prSet/>
      <dgm:spPr/>
    </dgm:pt>
    <dgm:pt modelId="{1CCFD703-8F9C-4DEF-B6FF-F3D3FA491606}" type="sibTrans" cxnId="{592FCB6F-23F4-4D9E-83BE-D631894326CC}">
      <dgm:prSet/>
      <dgm:spPr/>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5196564D-5A00-466D-945C-5F1584AD876F}" type="pres">
      <dgm:prSet presAssocID="{58828492-5CEF-4AFE-95CB-5D7E6A18158B}" presName="composite1" presStyleCnt="0"/>
      <dgm:spPr/>
    </dgm:pt>
    <dgm:pt modelId="{8F17D157-1B7F-49C4-B33D-436C887052E8}" type="pres">
      <dgm:prSet presAssocID="{58828492-5CEF-4AFE-95CB-5D7E6A18158B}" presName="dummyNode1" presStyleLbl="node1" presStyleIdx="1" presStyleCnt="3"/>
      <dgm:spPr/>
    </dgm:pt>
    <dgm:pt modelId="{A456A85D-4E8C-4E79-BD7A-B86605986D8A}" type="pres">
      <dgm:prSet presAssocID="{58828492-5CEF-4AFE-95CB-5D7E6A18158B}" presName="childNode1" presStyleLbl="bgAcc1" presStyleIdx="2" presStyleCnt="3">
        <dgm:presLayoutVars>
          <dgm:bulletEnabled val="1"/>
        </dgm:presLayoutVars>
      </dgm:prSet>
      <dgm:spPr/>
    </dgm:pt>
    <dgm:pt modelId="{7DE8E327-9202-4558-B0D9-686A00B380FD}" type="pres">
      <dgm:prSet presAssocID="{58828492-5CEF-4AFE-95CB-5D7E6A18158B}" presName="childNode1tx" presStyleLbl="bgAcc1" presStyleIdx="2" presStyleCnt="3">
        <dgm:presLayoutVars>
          <dgm:bulletEnabled val="1"/>
        </dgm:presLayoutVars>
      </dgm:prSet>
      <dgm:spPr/>
    </dgm:pt>
    <dgm:pt modelId="{4C97F642-0974-4AA5-8B1C-F982EB1784BB}" type="pres">
      <dgm:prSet presAssocID="{58828492-5CEF-4AFE-95CB-5D7E6A18158B}" presName="parentNode1" presStyleLbl="node1" presStyleIdx="2" presStyleCnt="3">
        <dgm:presLayoutVars>
          <dgm:chMax val="1"/>
          <dgm:bulletEnabled val="1"/>
        </dgm:presLayoutVars>
      </dgm:prSet>
      <dgm:spPr/>
    </dgm:pt>
    <dgm:pt modelId="{57B766BC-DD47-4556-8828-400C746ADEB4}" type="pres">
      <dgm:prSet presAssocID="{58828492-5CEF-4AFE-95CB-5D7E6A18158B}" presName="connSite1" presStyleCnt="0"/>
      <dgm:spPr/>
    </dgm:pt>
  </dgm:ptLst>
  <dgm:cxnLst>
    <dgm:cxn modelId="{1FE4D618-724E-4829-BED3-DAA3C651B769}" type="presOf" srcId="{0B00F5A8-A0EF-4111-9D86-004317B4F49E}" destId="{E83793B4-2C5C-4D90-82FA-E5EE4745664D}" srcOrd="0" destOrd="0" presId="urn:microsoft.com/office/officeart/2005/8/layout/hProcess4"/>
    <dgm:cxn modelId="{4E5D221A-7BCB-45DE-9D40-6A377B7D3973}" type="presOf" srcId="{68838C34-4D02-49F8-ADD7-BFA90D87B7EA}" destId="{A456A85D-4E8C-4E79-BD7A-B86605986D8A}" srcOrd="0" destOrd="0"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6D1A4926-E2F1-4580-8D35-FCA5B86C7ACB}" type="presOf" srcId="{6E7DBE00-7E5B-46F8-BBA0-CF0079A58E82}" destId="{7DE8E327-9202-4558-B0D9-686A00B380FD}" srcOrd="1" destOrd="1"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2D5B3E3B-3EE5-4072-933E-27DF5400591C}" srcId="{FB986F71-3126-4196-BD30-74AEDC39A1CA}" destId="{AB2E8498-CC81-452F-A895-08F3845AA347}" srcOrd="0" destOrd="0" parTransId="{4C65E2C8-0CBB-4D8C-AD60-6B0105C62B84}" sibTransId="{9A1F3304-AA9E-4FBC-89BA-9095C80E47C9}"/>
    <dgm:cxn modelId="{E33DA73B-C4A7-472D-88E9-D1B7FEC0C1F5}" type="presOf" srcId="{BF381BD4-48DC-48BF-8C18-C307CDD4D490}" destId="{BFE859F2-A9E8-4F95-9161-8EC68F2D30C4}" srcOrd="1" destOrd="1" presId="urn:microsoft.com/office/officeart/2005/8/layout/hProcess4"/>
    <dgm:cxn modelId="{CC262D5D-8F03-40EE-B2A7-7E0437030FB9}" type="presOf" srcId="{68838C34-4D02-49F8-ADD7-BFA90D87B7EA}" destId="{7DE8E327-9202-4558-B0D9-686A00B380FD}" srcOrd="1" destOrd="0" presId="urn:microsoft.com/office/officeart/2005/8/layout/hProcess4"/>
    <dgm:cxn modelId="{D9168F41-DB7B-4DDB-BAEE-6258D3F46C32}" type="presOf" srcId="{4D7C0BAF-1A1A-44F0-88D0-C06628ABB1AE}" destId="{A456A85D-4E8C-4E79-BD7A-B86605986D8A}" srcOrd="0" destOrd="2"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13F0B965-42E1-4FB0-9E1A-FC342FF2F73B}" type="presOf" srcId="{896B22A1-911D-4742-9376-E16BDF978C50}" destId="{67FFE978-6FBE-4424-80BE-B9E4B4DD0695}" srcOrd="1" destOrd="1" presId="urn:microsoft.com/office/officeart/2005/8/layout/hProcess4"/>
    <dgm:cxn modelId="{592FCB6F-23F4-4D9E-83BE-D631894326CC}" srcId="{58828492-5CEF-4AFE-95CB-5D7E6A18158B}" destId="{4D7C0BAF-1A1A-44F0-88D0-C06628ABB1AE}" srcOrd="2" destOrd="0" parTransId="{71A5C982-630A-4989-B678-231F05888ED7}" sibTransId="{1CCFD703-8F9C-4DEF-B6FF-F3D3FA491606}"/>
    <dgm:cxn modelId="{8A3F9150-FFF2-4F18-A0D4-0916AA62B3F6}" type="presOf" srcId="{58828492-5CEF-4AFE-95CB-5D7E6A18158B}" destId="{4C97F642-0974-4AA5-8B1C-F982EB1784BB}" srcOrd="0"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4143D757-8617-4C89-8322-E3B29A1874AF}" srcId="{58828492-5CEF-4AFE-95CB-5D7E6A18158B}" destId="{68838C34-4D02-49F8-ADD7-BFA90D87B7EA}" srcOrd="0" destOrd="0" parTransId="{F2AD00AD-6A23-4C89-A107-68EF5D1F0B94}" sibTransId="{FFC4FCE7-6F2F-4F91-A74A-7C4C32A81657}"/>
    <dgm:cxn modelId="{550BD778-0CC0-4CAF-BE07-88C14719F8D9}" srcId="{F6D27D1B-CDCB-481F-B8FA-AB31B2A119DE}" destId="{896B22A1-911D-4742-9376-E16BDF978C50}" srcOrd="1" destOrd="0" parTransId="{856EEEC7-F1BE-4368-AEF0-1995F46AF3E5}" sibTransId="{F081BBA9-A098-4FA4-8505-346ED03C9CE3}"/>
    <dgm:cxn modelId="{550EC38B-566A-4081-A7BE-0E49BE02764D}" type="presOf" srcId="{AB2E8498-CC81-452F-A895-08F3845AA347}" destId="{BFE859F2-A9E8-4F95-9161-8EC68F2D30C4}" srcOrd="1" destOrd="0" presId="urn:microsoft.com/office/officeart/2005/8/layout/hProcess4"/>
    <dgm:cxn modelId="{9CBA91A1-3DCB-40D5-9E6D-41F5A4D41247}" type="presOf" srcId="{896B22A1-911D-4742-9376-E16BDF978C50}" destId="{E83793B4-2C5C-4D90-82FA-E5EE4745664D}" srcOrd="0" destOrd="1"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351289BA-7AA0-4A60-863F-20BD73DEE60B}" type="presOf" srcId="{4D7C0BAF-1A1A-44F0-88D0-C06628ABB1AE}" destId="{7DE8E327-9202-4558-B0D9-686A00B380FD}" srcOrd="1" destOrd="2" presId="urn:microsoft.com/office/officeart/2005/8/layout/hProcess4"/>
    <dgm:cxn modelId="{4E74EABF-20DE-46D5-9BE9-0F84CEAF66AB}" type="presOf" srcId="{D0B150DF-3AA4-454C-8652-25880449C422}" destId="{6A63D16E-EEE6-4267-97EA-5AD7D2BC4E84}" srcOrd="0" destOrd="0" presId="urn:microsoft.com/office/officeart/2005/8/layout/hProcess4"/>
    <dgm:cxn modelId="{95276BC3-D2A9-422F-9390-BED3FD8C7BB0}" type="presOf" srcId="{0E9DE493-19D7-4EC9-97C9-5F26233F1106}" destId="{3960CFF8-4383-4382-8D6D-F2A00F508E8D}" srcOrd="0" destOrd="0" presId="urn:microsoft.com/office/officeart/2005/8/layout/hProcess4"/>
    <dgm:cxn modelId="{C00DECC9-F664-424D-8424-365ED9C28DD0}" type="presOf" srcId="{6E7DBE00-7E5B-46F8-BBA0-CF0079A58E82}" destId="{A456A85D-4E8C-4E79-BD7A-B86605986D8A}" srcOrd="0" destOrd="1"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3D080EE7-BDF0-495B-A4FB-103A296CD73B}" srcId="{58828492-5CEF-4AFE-95CB-5D7E6A18158B}" destId="{6E7DBE00-7E5B-46F8-BBA0-CF0079A58E82}" srcOrd="1" destOrd="0" parTransId="{6FAC7821-43C2-4A12-9638-E9B1BDE7C8D8}" sibTransId="{65147ED7-18A4-49A5-9AEE-066FB0363316}"/>
    <dgm:cxn modelId="{86F910E7-C9D0-48E5-A3A3-C70127E96FC1}" srcId="{F6D27D1B-CDCB-481F-B8FA-AB31B2A119DE}" destId="{0B00F5A8-A0EF-4111-9D86-004317B4F49E}" srcOrd="0" destOrd="0" parTransId="{EC916B99-8D26-4265-B7BE-BB461C68DA5C}" sibTransId="{CE48C676-980A-4BAC-A3C8-9ABC315DAE51}"/>
    <dgm:cxn modelId="{FCC960F1-FFDB-446D-9C7D-06DB34FE036C}" type="presOf" srcId="{BF381BD4-48DC-48BF-8C18-C307CDD4D490}" destId="{96015622-8A46-45CF-A72A-2856B699B374}" srcOrd="0" destOrd="1" presId="urn:microsoft.com/office/officeart/2005/8/layout/hProcess4"/>
    <dgm:cxn modelId="{732F9AFA-01BF-4C18-A659-D951BF9FC05D}" type="presOf" srcId="{AB2E8498-CC81-452F-A895-08F3845AA347}" destId="{96015622-8A46-45CF-A72A-2856B699B374}"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831F84DE-5C50-4A96-96D8-580029ADDFEA}" type="presParOf" srcId="{224851B6-C14D-49DE-883B-A13003DA4601}" destId="{5196564D-5A00-466D-945C-5F1584AD876F}" srcOrd="4" destOrd="0" presId="urn:microsoft.com/office/officeart/2005/8/layout/hProcess4"/>
    <dgm:cxn modelId="{95CF418D-3A8E-4515-97E2-CD6F34A2DE1B}" type="presParOf" srcId="{5196564D-5A00-466D-945C-5F1584AD876F}" destId="{8F17D157-1B7F-49C4-B33D-436C887052E8}" srcOrd="0" destOrd="0" presId="urn:microsoft.com/office/officeart/2005/8/layout/hProcess4"/>
    <dgm:cxn modelId="{E038EA2D-697F-4E54-91E9-B8B68997CA48}" type="presParOf" srcId="{5196564D-5A00-466D-945C-5F1584AD876F}" destId="{A456A85D-4E8C-4E79-BD7A-B86605986D8A}" srcOrd="1" destOrd="0" presId="urn:microsoft.com/office/officeart/2005/8/layout/hProcess4"/>
    <dgm:cxn modelId="{263DB9D2-0C0E-4B87-A62B-2A54CC51D67F}" type="presParOf" srcId="{5196564D-5A00-466D-945C-5F1584AD876F}" destId="{7DE8E327-9202-4558-B0D9-686A00B380FD}" srcOrd="2" destOrd="0" presId="urn:microsoft.com/office/officeart/2005/8/layout/hProcess4"/>
    <dgm:cxn modelId="{61524542-42C9-4CAE-9B8C-0F07E0DCFCA5}" type="presParOf" srcId="{5196564D-5A00-466D-945C-5F1584AD876F}" destId="{4C97F642-0974-4AA5-8B1C-F982EB1784BB}" srcOrd="3" destOrd="0" presId="urn:microsoft.com/office/officeart/2005/8/layout/hProcess4"/>
    <dgm:cxn modelId="{2318FCEE-03E8-47D8-801B-0883B9BFE204}" type="presParOf" srcId="{5196564D-5A00-466D-945C-5F1584AD876F}" destId="{57B766BC-DD47-4556-8828-400C746ADEB4}"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Open PowerShell as Administrator</a:t>
          </a:r>
        </a:p>
        <a:p>
          <a:pPr marL="114300" lvl="1" indent="-114300" algn="l" defTabSz="622300">
            <a:lnSpc>
              <a:spcPct val="90000"/>
            </a:lnSpc>
            <a:spcBef>
              <a:spcPct val="0"/>
            </a:spcBef>
            <a:spcAft>
              <a:spcPct val="15000"/>
            </a:spcAft>
            <a:buChar char="•"/>
          </a:pPr>
          <a:r>
            <a:rPr lang="en-US" sz="1400" kern="1200" dirty="0"/>
            <a:t>Install Module</a:t>
          </a: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Install</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CA" sz="1400" b="0" i="1" kern="1200" dirty="0"/>
            <a:t>Set-</a:t>
          </a:r>
          <a:r>
            <a:rPr lang="en-CA" sz="1400" b="0" i="1" kern="1200" dirty="0" err="1"/>
            <a:t>ExecutionPolicy</a:t>
          </a:r>
          <a:r>
            <a:rPr lang="en-CA" sz="1400" b="0" i="1" kern="1200" dirty="0"/>
            <a:t> -Scope Process -</a:t>
          </a:r>
          <a:r>
            <a:rPr lang="en-CA" sz="1400" b="0" i="1" kern="1200" dirty="0" err="1"/>
            <a:t>ExecutionPolicy</a:t>
          </a:r>
          <a:r>
            <a:rPr lang="en-CA" sz="1400" b="0" i="1" kern="1200" dirty="0"/>
            <a:t> </a:t>
          </a:r>
          <a:r>
            <a:rPr lang="en-CA" sz="1400" b="0" i="1" kern="1200" dirty="0" err="1"/>
            <a:t>ByPS</a:t>
          </a:r>
          <a:endParaRPr lang="en-US" sz="1400" kern="1200" dirty="0"/>
        </a:p>
        <a:p>
          <a:pPr marL="114300" lvl="1" indent="-114300" algn="l" defTabSz="622300">
            <a:lnSpc>
              <a:spcPct val="90000"/>
            </a:lnSpc>
            <a:spcBef>
              <a:spcPct val="0"/>
            </a:spcBef>
            <a:spcAft>
              <a:spcPct val="15000"/>
            </a:spcAft>
            <a:buChar char="•"/>
          </a:pPr>
          <a:r>
            <a:rPr lang="en-CA" sz="1400" b="0" i="1" kern="1200" dirty="0"/>
            <a:t>import-module </a:t>
          </a:r>
          <a:r>
            <a:rPr lang="en-CA" sz="1400" b="0" i="1" kern="1200" dirty="0" err="1"/>
            <a:t>azsk</a:t>
          </a:r>
          <a:r>
            <a:rPr lang="en-CA" sz="1400" b="0" i="1" kern="1200" dirty="0"/>
            <a:t> –Force</a:t>
          </a:r>
          <a:br>
            <a:rPr lang="en-CA" sz="1400" b="0" i="1" kern="1200" dirty="0"/>
          </a:br>
          <a:r>
            <a:rPr lang="en-CA" sz="1400" b="0" i="1" kern="1200" dirty="0"/>
            <a:t>-Importing </a:t>
          </a:r>
          <a:r>
            <a:rPr lang="en-CA" sz="1400" b="0" i="1" kern="1200" dirty="0" err="1"/>
            <a:t>AzureRM</a:t>
          </a:r>
          <a:r>
            <a:rPr lang="en-CA" sz="1400" b="0" i="1" kern="1200" dirty="0"/>
            <a:t> modules. This may take a while...</a:t>
          </a:r>
          <a:endParaRPr lang="en-US" sz="1400" kern="1200" dirty="0"/>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Import Module</a:t>
          </a:r>
        </a:p>
      </dsp:txBody>
      <dsp:txXfrm>
        <a:off x="3777692" y="642529"/>
        <a:ext cx="2122325" cy="813490"/>
      </dsp:txXfrm>
    </dsp:sp>
    <dsp:sp modelId="{A456A85D-4E8C-4E79-BD7A-B86605986D8A}">
      <dsp:nvSpPr>
        <dsp:cNvPr id="0" name=""/>
        <dsp:cNvSpPr/>
      </dsp:nvSpPr>
      <dsp:spPr>
        <a:xfrm>
          <a:off x="6382050"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Grab Subscription ID</a:t>
          </a:r>
        </a:p>
        <a:p>
          <a:pPr marL="114300" lvl="1" indent="-114300" algn="l" defTabSz="622300">
            <a:lnSpc>
              <a:spcPct val="90000"/>
            </a:lnSpc>
            <a:spcBef>
              <a:spcPct val="0"/>
            </a:spcBef>
            <a:spcAft>
              <a:spcPct val="15000"/>
            </a:spcAft>
            <a:buChar char="•"/>
          </a:pPr>
          <a:r>
            <a:rPr lang="en-US" sz="1400" kern="1200" dirty="0"/>
            <a:t>Submit Get Services Security Status </a:t>
          </a:r>
        </a:p>
        <a:p>
          <a:pPr marL="114300" lvl="1" indent="-114300" algn="l" defTabSz="622300">
            <a:lnSpc>
              <a:spcPct val="90000"/>
            </a:lnSpc>
            <a:spcBef>
              <a:spcPct val="0"/>
            </a:spcBef>
            <a:spcAft>
              <a:spcPct val="15000"/>
            </a:spcAft>
            <a:buChar char="•"/>
          </a:pPr>
          <a:r>
            <a:rPr lang="en-US" sz="1400" kern="1200" dirty="0"/>
            <a:t>Report locally staved</a:t>
          </a:r>
        </a:p>
      </dsp:txBody>
      <dsp:txXfrm>
        <a:off x="6428450" y="1095673"/>
        <a:ext cx="2351761" cy="1491398"/>
      </dsp:txXfrm>
    </dsp:sp>
    <dsp:sp modelId="{4C97F642-0974-4AA5-8B1C-F982EB1784BB}">
      <dsp:nvSpPr>
        <dsp:cNvPr id="0" name=""/>
        <dsp:cNvSpPr/>
      </dsp:nvSpPr>
      <dsp:spPr>
        <a:xfrm>
          <a:off x="6925286"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Evaluation</a:t>
          </a:r>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2/19/2019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2/19/2019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2/19/2019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2/19/2019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2/19/2019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2/19/2019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2/19/2019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2/19/2019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2/19/2019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2/19/2019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2/19/2019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2/19/2019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2/19/2019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mailto:Hugo.Shebbeare@Alithya.com" TargetMode="External"/><Relationship Id="rId2" Type="http://schemas.openxmlformats.org/officeDocument/2006/relationships/hyperlink" Target="https://blogs.msdn.microsoft.com/azuredev/2018/12/29/enforcing-security-controls-right-from-ci-cd-pipeline-with-azsk-deep-dive/"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thomaslarock.com/2017/04/install-module-dbatools/" TargetMode="External"/><Relationship Id="rId2" Type="http://schemas.openxmlformats.org/officeDocument/2006/relationships/hyperlink" Target="https://sqldownunder.com/pages/sdu-tools"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a:t>(</a:t>
            </a:r>
            <a:r>
              <a:rPr lang="en-US" dirty="0" err="1"/>
              <a:t>AzSK</a:t>
            </a:r>
            <a:r>
              <a:rPr lang="en-US" dirty="0"/>
              <a:t>) Azure Security Toolkit (</a:t>
            </a:r>
            <a:r>
              <a:rPr lang="en-US" i="1" dirty="0"/>
              <a:t>et al.</a:t>
            </a:r>
            <a:r>
              <a:rPr lang="en-US" dirty="0"/>
              <a:t>) &amp; Top Reasons You’re a Data Breach Candidate </a:t>
            </a:r>
          </a:p>
        </p:txBody>
      </p:sp>
      <p:sp>
        <p:nvSpPr>
          <p:cNvPr id="4" name="Subtitle 3"/>
          <p:cNvSpPr>
            <a:spLocks noGrp="1"/>
          </p:cNvSpPr>
          <p:nvPr>
            <p:ph type="subTitle" idx="1"/>
          </p:nvPr>
        </p:nvSpPr>
        <p:spPr/>
        <p:txBody>
          <a:bodyPr/>
          <a:lstStyle/>
          <a:p>
            <a:r>
              <a:rPr lang="it-IT" dirty="0"/>
              <a:t>Hugo shebbeare</a:t>
            </a:r>
          </a:p>
          <a:p>
            <a:r>
              <a:rPr lang="it-IT" dirty="0"/>
              <a:t>Winooski, VT, Feb 11, 2019</a:t>
            </a:r>
            <a:br>
              <a:rPr lang="it-IT" dirty="0"/>
            </a:br>
            <a:r>
              <a:rPr lang="it-IT" dirty="0"/>
              <a:t>For</a:t>
            </a:r>
            <a:br>
              <a:rPr lang="it-IT" dirty="0"/>
            </a:br>
            <a:r>
              <a:rPr lang="it-IT" dirty="0"/>
              <a:t>SQLPASS Vermont (Roman Rehak, pres.)</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29916" y="4667194"/>
            <a:ext cx="9144001" cy="1371600"/>
          </a:xfrm>
        </p:spPr>
        <p:txBody>
          <a:bodyPr>
            <a:normAutofit/>
          </a:bodyPr>
          <a:lstStyle/>
          <a:p>
            <a:br>
              <a:rPr lang="en-CA" b="1" dirty="0"/>
            </a:br>
            <a:endParaRPr lang="en-US" dirty="0"/>
          </a:p>
        </p:txBody>
      </p:sp>
      <p:sp>
        <p:nvSpPr>
          <p:cNvPr id="14" name="Content Placeholder 13"/>
          <p:cNvSpPr>
            <a:spLocks noGrp="1"/>
          </p:cNvSpPr>
          <p:nvPr>
            <p:ph idx="1"/>
          </p:nvPr>
        </p:nvSpPr>
        <p:spPr>
          <a:xfrm>
            <a:off x="1341884" y="819206"/>
            <a:ext cx="9134391" cy="5219588"/>
          </a:xfrm>
        </p:spPr>
        <p:txBody>
          <a:bodyPr>
            <a:normAutofit fontScale="70000" lnSpcReduction="20000"/>
          </a:bodyPr>
          <a:lstStyle/>
          <a:p>
            <a:pPr marL="0" indent="0">
              <a:buNone/>
            </a:pPr>
            <a:r>
              <a:rPr lang="en-US" sz="4200" dirty="0"/>
              <a:t>Other Top Reasons you’re a Candidate for a Data Breach:</a:t>
            </a:r>
          </a:p>
          <a:p>
            <a:pPr marL="0" indent="0">
              <a:buNone/>
            </a:pPr>
            <a:endParaRPr lang="en-US" dirty="0"/>
          </a:p>
          <a:p>
            <a:r>
              <a:rPr lang="en-US" sz="2900" dirty="0"/>
              <a:t>Want to implement basic database security best practices, and told you’re blocking someone </a:t>
            </a:r>
          </a:p>
          <a:p>
            <a:pPr lvl="1"/>
            <a:r>
              <a:rPr lang="en-US" sz="2500" b="1" i="1" dirty="0"/>
              <a:t>Solution: Situation indicates that the ‘shift left’ of security in </a:t>
            </a:r>
            <a:r>
              <a:rPr lang="en-US" sz="2500" b="1" i="1" dirty="0" err="1"/>
              <a:t>DevOops</a:t>
            </a:r>
            <a:r>
              <a:rPr lang="en-US" sz="2500" b="1" i="1" dirty="0"/>
              <a:t> or SDLC is non-existent, and that security is an afterthought, thus ensure inclusion from start</a:t>
            </a:r>
            <a:endParaRPr lang="en-US" sz="2500" dirty="0"/>
          </a:p>
          <a:p>
            <a:r>
              <a:rPr lang="en-US" sz="2900" dirty="0"/>
              <a:t>All the _ISMs: </a:t>
            </a:r>
            <a:r>
              <a:rPr lang="en-US" sz="2900" dirty="0" err="1"/>
              <a:t>nepot</a:t>
            </a:r>
            <a:r>
              <a:rPr lang="en-US" sz="2900" dirty="0"/>
              <a:t>, national, race, sex, </a:t>
            </a:r>
            <a:r>
              <a:rPr lang="en-US" sz="2900" dirty="0" err="1"/>
              <a:t>linguic</a:t>
            </a:r>
            <a:r>
              <a:rPr lang="en-US" sz="2900" dirty="0"/>
              <a:t>\ism), the usual nastiness to varying degrees used to marginalize the DBA trying to resolve security gaps/issues while executing daily duties </a:t>
            </a:r>
          </a:p>
          <a:p>
            <a:pPr lvl="1"/>
            <a:r>
              <a:rPr lang="en-US" sz="2800" dirty="0"/>
              <a:t>Solution: an HR department that is actually Human, and enforces a healthy work environment</a:t>
            </a:r>
            <a:endParaRPr lang="en-US" sz="2500" dirty="0"/>
          </a:p>
          <a:p>
            <a:r>
              <a:rPr lang="en-US" sz="2900" dirty="0"/>
              <a:t>Your CEO stands up and tells everyone to follow standards, and propagandizes how good their approach to Security is loudly outside the organization, yet internally wants </a:t>
            </a:r>
            <a:r>
              <a:rPr lang="en-US" sz="2900" dirty="0" err="1"/>
              <a:t>FlunksAdmin</a:t>
            </a:r>
            <a:r>
              <a:rPr lang="en-US" sz="2900" dirty="0"/>
              <a:t> user shared across the entire development team</a:t>
            </a:r>
          </a:p>
          <a:p>
            <a:pPr lvl="1"/>
            <a:r>
              <a:rPr lang="en-US" sz="2800" dirty="0"/>
              <a:t>Solution: principle of least privilege</a:t>
            </a:r>
            <a:endParaRPr lang="en-US" sz="2500" dirty="0"/>
          </a:p>
        </p:txBody>
      </p:sp>
    </p:spTree>
    <p:extLst>
      <p:ext uri="{BB962C8B-B14F-4D97-AF65-F5344CB8AC3E}">
        <p14:creationId xmlns:p14="http://schemas.microsoft.com/office/powerpoint/2010/main" val="39440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29916" y="4667194"/>
            <a:ext cx="9144001" cy="1371600"/>
          </a:xfrm>
        </p:spPr>
        <p:txBody>
          <a:bodyPr>
            <a:normAutofit/>
          </a:bodyPr>
          <a:lstStyle/>
          <a:p>
            <a:br>
              <a:rPr lang="en-CA" b="1" dirty="0"/>
            </a:br>
            <a:endParaRPr lang="en-US" dirty="0"/>
          </a:p>
        </p:txBody>
      </p:sp>
      <p:sp>
        <p:nvSpPr>
          <p:cNvPr id="14" name="Content Placeholder 13"/>
          <p:cNvSpPr>
            <a:spLocks noGrp="1"/>
          </p:cNvSpPr>
          <p:nvPr>
            <p:ph idx="1"/>
          </p:nvPr>
        </p:nvSpPr>
        <p:spPr>
          <a:xfrm>
            <a:off x="765820" y="692696"/>
            <a:ext cx="9710455" cy="4241311"/>
          </a:xfrm>
        </p:spPr>
        <p:txBody>
          <a:bodyPr>
            <a:normAutofit/>
          </a:bodyPr>
          <a:lstStyle/>
          <a:p>
            <a:pPr marL="0" indent="0">
              <a:buNone/>
            </a:pPr>
            <a:r>
              <a:rPr lang="en-CA" sz="3600" dirty="0"/>
              <a:t>Don’t be a data breach candidate on Linux either !</a:t>
            </a:r>
          </a:p>
          <a:p>
            <a:r>
              <a:rPr lang="en-US" dirty="0"/>
              <a:t>Initializing Security for Linux installs (Red Hat example, path to install in Azure below)</a:t>
            </a:r>
            <a:br>
              <a:rPr lang="en-US" dirty="0"/>
            </a:br>
            <a:r>
              <a:rPr lang="en-CA" b="1" dirty="0"/>
              <a:t>$</a:t>
            </a:r>
            <a:r>
              <a:rPr lang="en-CA" b="1" dirty="0" err="1"/>
              <a:t>sudo</a:t>
            </a:r>
            <a:r>
              <a:rPr lang="en-CA" b="1" dirty="0"/>
              <a:t> /opt/</a:t>
            </a:r>
            <a:r>
              <a:rPr lang="en-CA" b="1" dirty="0" err="1"/>
              <a:t>mssql</a:t>
            </a:r>
            <a:r>
              <a:rPr lang="en-CA" b="1" dirty="0"/>
              <a:t>/bin/</a:t>
            </a:r>
            <a:r>
              <a:rPr lang="en-CA" b="1" dirty="0" err="1"/>
              <a:t>mssql</a:t>
            </a:r>
            <a:r>
              <a:rPr lang="en-CA" b="1" dirty="0"/>
              <a:t>-conf set-</a:t>
            </a:r>
            <a:r>
              <a:rPr lang="en-CA" b="1" dirty="0" err="1"/>
              <a:t>sa</a:t>
            </a:r>
            <a:r>
              <a:rPr lang="en-CA" b="1" dirty="0"/>
              <a:t>-password</a:t>
            </a:r>
            <a:endParaRPr lang="en-US" dirty="0"/>
          </a:p>
          <a:p>
            <a:endParaRPr lang="en-US" dirty="0"/>
          </a:p>
        </p:txBody>
      </p:sp>
      <p:pic>
        <p:nvPicPr>
          <p:cNvPr id="3" name="Picture 2">
            <a:extLst>
              <a:ext uri="{FF2B5EF4-FFF2-40B4-BE49-F238E27FC236}">
                <a16:creationId xmlns:a16="http://schemas.microsoft.com/office/drawing/2014/main" id="{D0020585-8F22-4ABF-8987-000F45A4A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28" y="2636912"/>
            <a:ext cx="11310168" cy="6120073"/>
          </a:xfrm>
          <a:prstGeom prst="rect">
            <a:avLst/>
          </a:prstGeom>
        </p:spPr>
      </p:pic>
    </p:spTree>
    <p:extLst>
      <p:ext uri="{BB962C8B-B14F-4D97-AF65-F5344CB8AC3E}">
        <p14:creationId xmlns:p14="http://schemas.microsoft.com/office/powerpoint/2010/main" val="144954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1C1DAB-8486-4C26-999D-8FF02C2E5272}"/>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5000"/>
                    </a14:imgEffect>
                  </a14:imgLayer>
                </a14:imgProps>
              </a:ext>
              <a:ext uri="{28A0092B-C50C-407E-A947-70E740481C1C}">
                <a14:useLocalDpi xmlns:a14="http://schemas.microsoft.com/office/drawing/2010/main" val="0"/>
              </a:ext>
            </a:extLst>
          </a:blip>
          <a:stretch>
            <a:fillRect/>
          </a:stretch>
        </p:blipFill>
        <p:spPr>
          <a:xfrm>
            <a:off x="1065213" y="0"/>
            <a:ext cx="7104029" cy="5328022"/>
          </a:xfrm>
          <a:prstGeom prst="rect">
            <a:avLst/>
          </a:prstGeom>
          <a:effectLst>
            <a:outerShdw blurRad="50800" dist="50800" dir="5400000" algn="ctr" rotWithShape="0">
              <a:srgbClr val="000000">
                <a:alpha val="90000"/>
              </a:srgbClr>
            </a:outerShdw>
          </a:effectLst>
        </p:spPr>
      </p:pic>
      <p:sp>
        <p:nvSpPr>
          <p:cNvPr id="2" name="Title 1"/>
          <p:cNvSpPr>
            <a:spLocks noGrp="1"/>
          </p:cNvSpPr>
          <p:nvPr>
            <p:ph type="title"/>
          </p:nvPr>
        </p:nvSpPr>
        <p:spPr>
          <a:xfrm>
            <a:off x="1055604" y="1905000"/>
            <a:ext cx="3596607" cy="4404320"/>
          </a:xfrm>
        </p:spPr>
        <p:txBody>
          <a:bodyPr/>
          <a:lstStyle/>
          <a:p>
            <a:r>
              <a:rPr lang="en-US" dirty="0"/>
              <a:t>Review of Azure Security Center- </a:t>
            </a:r>
          </a:p>
        </p:txBody>
      </p:sp>
      <p:sp>
        <p:nvSpPr>
          <p:cNvPr id="4" name="Text Placeholder 3"/>
          <p:cNvSpPr>
            <a:spLocks noGrp="1"/>
          </p:cNvSpPr>
          <p:nvPr>
            <p:ph type="body" sz="half" idx="2"/>
          </p:nvPr>
        </p:nvSpPr>
        <p:spPr/>
        <p:txBody>
          <a:bodyPr/>
          <a:lstStyle/>
          <a:p>
            <a:r>
              <a:rPr lang="en-US" dirty="0"/>
              <a:t> </a:t>
            </a:r>
          </a:p>
        </p:txBody>
      </p:sp>
      <p:sp>
        <p:nvSpPr>
          <p:cNvPr id="3" name="Content Placeholder 2"/>
          <p:cNvSpPr>
            <a:spLocks noGrp="1"/>
          </p:cNvSpPr>
          <p:nvPr>
            <p:ph idx="1"/>
          </p:nvPr>
        </p:nvSpPr>
        <p:spPr>
          <a:xfrm>
            <a:off x="4582244" y="764704"/>
            <a:ext cx="6696744" cy="5832648"/>
          </a:xfrm>
        </p:spPr>
        <p:txBody>
          <a:bodyPr>
            <a:normAutofit lnSpcReduction="10000"/>
          </a:bodyPr>
          <a:lstStyle/>
          <a:p>
            <a:pPr marL="0" indent="0">
              <a:buNone/>
            </a:pPr>
            <a:r>
              <a:rPr lang="en-US" sz="2800" u="sng" dirty="0"/>
              <a:t>Do Not Forget to use these (no cost):</a:t>
            </a:r>
          </a:p>
          <a:p>
            <a:r>
              <a:rPr lang="en-US" sz="2800" u="sng" dirty="0"/>
              <a:t>Vulnerability Assessments</a:t>
            </a:r>
          </a:p>
          <a:p>
            <a:r>
              <a:rPr lang="en-US" sz="2800" u="sng" dirty="0"/>
              <a:t>Transparent Data Encryption</a:t>
            </a:r>
          </a:p>
          <a:p>
            <a:r>
              <a:rPr lang="en-US" sz="2800" u="sng" dirty="0"/>
              <a:t>Data Masking</a:t>
            </a:r>
          </a:p>
          <a:p>
            <a:r>
              <a:rPr lang="en-US" sz="2800" u="sng" dirty="0"/>
              <a:t>Develop Roles across your database systems, and one for each level (STG, Prod, Dev, TST, UAT, </a:t>
            </a:r>
            <a:r>
              <a:rPr lang="en-US" sz="2800" u="sng" dirty="0" err="1"/>
              <a:t>etc</a:t>
            </a:r>
            <a:r>
              <a:rPr lang="en-US" sz="2800" u="sng" dirty="0"/>
              <a:t>)</a:t>
            </a:r>
          </a:p>
          <a:p>
            <a:r>
              <a:rPr lang="en-US" sz="2800" u="sng" dirty="0" err="1"/>
              <a:t>PWDCompare</a:t>
            </a:r>
            <a:r>
              <a:rPr lang="en-US" sz="2800" u="sng" dirty="0"/>
              <a:t> to validate users are not copy-pasting username to login</a:t>
            </a:r>
          </a:p>
          <a:p>
            <a:r>
              <a:rPr lang="en-US" sz="2800" u="sng" dirty="0" err="1"/>
              <a:t>Sp_ValidateLogins</a:t>
            </a:r>
            <a:r>
              <a:rPr lang="en-US" sz="2800" u="sng" dirty="0"/>
              <a:t> (why keep invalid accounts around, GROOM your instances to reduce risk)</a:t>
            </a:r>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4404320"/>
          </a:xfrm>
        </p:spPr>
        <p:txBody>
          <a:bodyPr/>
          <a:lstStyle/>
          <a:p>
            <a:r>
              <a:rPr lang="en-US" dirty="0"/>
              <a:t> </a:t>
            </a:r>
          </a:p>
        </p:txBody>
      </p:sp>
      <p:sp>
        <p:nvSpPr>
          <p:cNvPr id="4" name="Text Placeholder 3"/>
          <p:cNvSpPr>
            <a:spLocks noGrp="1"/>
          </p:cNvSpPr>
          <p:nvPr>
            <p:ph type="body" sz="half" idx="2"/>
          </p:nvPr>
        </p:nvSpPr>
        <p:spPr/>
        <p:txBody>
          <a:bodyPr/>
          <a:lstStyle/>
          <a:p>
            <a:r>
              <a:rPr lang="en-US" dirty="0"/>
              <a:t> </a:t>
            </a:r>
          </a:p>
        </p:txBody>
      </p:sp>
      <p:sp>
        <p:nvSpPr>
          <p:cNvPr id="3" name="Content Placeholder 2"/>
          <p:cNvSpPr>
            <a:spLocks noGrp="1"/>
          </p:cNvSpPr>
          <p:nvPr>
            <p:ph idx="1"/>
          </p:nvPr>
        </p:nvSpPr>
        <p:spPr>
          <a:xfrm>
            <a:off x="2349996" y="838200"/>
            <a:ext cx="8928992" cy="5759152"/>
          </a:xfrm>
        </p:spPr>
        <p:txBody>
          <a:bodyPr>
            <a:normAutofit/>
          </a:bodyPr>
          <a:lstStyle/>
          <a:p>
            <a:r>
              <a:rPr lang="en-US" sz="2800" u="sng" dirty="0"/>
              <a:t>Data Masking – quick SQL Azure demo</a:t>
            </a:r>
          </a:p>
        </p:txBody>
      </p:sp>
      <p:pic>
        <p:nvPicPr>
          <p:cNvPr id="7" name="Picture 6">
            <a:extLst>
              <a:ext uri="{FF2B5EF4-FFF2-40B4-BE49-F238E27FC236}">
                <a16:creationId xmlns:a16="http://schemas.microsoft.com/office/drawing/2014/main" id="{7434E052-527D-4756-B5BF-D95D226BD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860" y="1334838"/>
            <a:ext cx="9793088" cy="5169467"/>
          </a:xfrm>
          <a:prstGeom prst="rect">
            <a:avLst/>
          </a:prstGeom>
        </p:spPr>
      </p:pic>
    </p:spTree>
    <p:extLst>
      <p:ext uri="{BB962C8B-B14F-4D97-AF65-F5344CB8AC3E}">
        <p14:creationId xmlns:p14="http://schemas.microsoft.com/office/powerpoint/2010/main" val="63634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55604" y="980728"/>
            <a:ext cx="8567200" cy="4896544"/>
          </a:xfrm>
        </p:spPr>
        <p:txBody>
          <a:bodyPr>
            <a:normAutofit fontScale="90000"/>
          </a:bodyPr>
          <a:lstStyle/>
          <a:p>
            <a:br>
              <a:rPr lang="en-US" dirty="0"/>
            </a:br>
            <a:r>
              <a:rPr lang="en-US" dirty="0"/>
              <a:t>Enjoy </a:t>
            </a:r>
            <a:r>
              <a:rPr lang="en-US" dirty="0" err="1"/>
              <a:t>AzSK</a:t>
            </a:r>
            <a:r>
              <a:rPr lang="en-US" dirty="0"/>
              <a:t>! And all the other free tools.</a:t>
            </a:r>
            <a:br>
              <a:rPr lang="en-US" dirty="0"/>
            </a:br>
            <a:br>
              <a:rPr lang="en-US" dirty="0"/>
            </a:br>
            <a:r>
              <a:rPr lang="en-US" dirty="0">
                <a:hlinkClick r:id="rId2"/>
              </a:rPr>
              <a:t>For a Deeper dive into controls (</a:t>
            </a:r>
            <a:r>
              <a:rPr lang="en-US">
                <a:hlinkClick r:id="rId2"/>
              </a:rPr>
              <a:t>Continuous integration, command line tools):</a:t>
            </a:r>
            <a:br>
              <a:rPr lang="en-US" dirty="0">
                <a:hlinkClick r:id="rId2"/>
              </a:rPr>
            </a:br>
            <a:r>
              <a:rPr lang="en-CA" b="1" u="sng" dirty="0">
                <a:hlinkClick r:id="rId2"/>
              </a:rPr>
              <a:t>https://blogs.msdn.microsoft.com/azuredev/2018/12/29/enforcing-security-controls-right-from-ci-cd-pipeline-with-azsk-deep-dive/</a:t>
            </a:r>
            <a:br>
              <a:rPr lang="en-US" dirty="0"/>
            </a:br>
            <a:br>
              <a:rPr lang="en-US" dirty="0"/>
            </a:br>
            <a:r>
              <a:rPr lang="en-US" dirty="0"/>
              <a:t>Thank you to C2 for hosting, and Roman </a:t>
            </a:r>
            <a:r>
              <a:rPr lang="en-US" dirty="0" err="1"/>
              <a:t>Rehak</a:t>
            </a:r>
            <a:r>
              <a:rPr lang="en-US" dirty="0"/>
              <a:t> for contributing to VT user group community for over 10 years!</a:t>
            </a:r>
          </a:p>
        </p:txBody>
      </p:sp>
      <p:sp>
        <p:nvSpPr>
          <p:cNvPr id="4" name="Text Placeholder 3"/>
          <p:cNvSpPr>
            <a:spLocks noGrp="1"/>
          </p:cNvSpPr>
          <p:nvPr>
            <p:ph type="body" sz="half" idx="2"/>
          </p:nvPr>
        </p:nvSpPr>
        <p:spPr>
          <a:xfrm>
            <a:off x="7318548" y="5877272"/>
            <a:ext cx="4680520" cy="648072"/>
          </a:xfrm>
        </p:spPr>
        <p:txBody>
          <a:bodyPr>
            <a:normAutofit fontScale="92500"/>
          </a:bodyPr>
          <a:lstStyle/>
          <a:p>
            <a:r>
              <a:rPr lang="en-US" sz="2800" dirty="0">
                <a:hlinkClick r:id="rId3"/>
              </a:rPr>
              <a:t>Hugo.Shebbeare@Alithya.com</a:t>
            </a:r>
            <a:endParaRPr lang="en-US" sz="2800" dirty="0"/>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Steps to </a:t>
            </a:r>
            <a:r>
              <a:rPr lang="en-US" dirty="0" err="1"/>
              <a:t>AzSK</a:t>
            </a:r>
            <a:r>
              <a:rPr lang="en-US" dirty="0"/>
              <a:t> (Azure Security Toolkit) modules, install, import, Evaluate</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2716235933"/>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Install-Module –Name </a:t>
            </a:r>
            <a:r>
              <a:rPr lang="en-US" dirty="0" err="1"/>
              <a:t>AzSK</a:t>
            </a:r>
            <a:endParaRPr lang="en-US" dirty="0"/>
          </a:p>
        </p:txBody>
      </p:sp>
      <p:sp>
        <p:nvSpPr>
          <p:cNvPr id="3" name="Text Placeholder 2"/>
          <p:cNvSpPr>
            <a:spLocks noGrp="1"/>
          </p:cNvSpPr>
          <p:nvPr>
            <p:ph type="body" idx="1"/>
          </p:nvPr>
        </p:nvSpPr>
        <p:spPr/>
        <p:txBody>
          <a:bodyPr>
            <a:normAutofit lnSpcReduction="10000"/>
          </a:bodyPr>
          <a:lstStyle/>
          <a:p>
            <a:r>
              <a:rPr lang="en-US" dirty="0"/>
              <a:t>Be sure to SPECIFY “Y”</a:t>
            </a:r>
            <a:br>
              <a:rPr lang="en-US" dirty="0"/>
            </a:br>
            <a:r>
              <a:rPr lang="en-US" dirty="0"/>
              <a:t>TO ALLOW </a:t>
            </a:r>
            <a:r>
              <a:rPr lang="en-US" dirty="0" err="1"/>
              <a:t>nUGET</a:t>
            </a:r>
            <a:r>
              <a:rPr lang="en-US" dirty="0"/>
              <a:t> repositories</a:t>
            </a:r>
          </a:p>
        </p:txBody>
      </p:sp>
      <p:pic>
        <p:nvPicPr>
          <p:cNvPr id="11" name="Picture 10">
            <a:extLst>
              <a:ext uri="{FF2B5EF4-FFF2-40B4-BE49-F238E27FC236}">
                <a16:creationId xmlns:a16="http://schemas.microsoft.com/office/drawing/2014/main" id="{BD4DF9D6-ABF5-4CC9-9121-0B0203A5B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1073142"/>
            <a:ext cx="8470003" cy="3303391"/>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en-US" dirty="0" err="1"/>
              <a:t>AllowClobber</a:t>
            </a:r>
            <a:r>
              <a:rPr lang="en-US" dirty="0"/>
              <a:t> parameter was required in my case…</a:t>
            </a:r>
            <a:br>
              <a:rPr lang="en-US" dirty="0"/>
            </a:br>
            <a:r>
              <a:rPr lang="en-US" sz="2700" dirty="0"/>
              <a:t>Progress is shown at the top during install </a:t>
            </a:r>
            <a:br>
              <a:rPr lang="en-US" sz="2700" dirty="0"/>
            </a:br>
            <a:r>
              <a:rPr lang="en-US" sz="2700" dirty="0"/>
              <a:t>(</a:t>
            </a:r>
            <a:r>
              <a:rPr lang="en-US" sz="2000" i="1" dirty="0" err="1"/>
              <a:t>AzureRM</a:t>
            </a:r>
            <a:r>
              <a:rPr lang="en-US" sz="2000" i="1" dirty="0"/>
              <a:t>..size is not 350gb btw, some calculation wrong there</a:t>
            </a:r>
            <a:r>
              <a:rPr lang="en-US" sz="2700" dirty="0"/>
              <a:t>)</a:t>
            </a:r>
            <a:endParaRPr lang="en-US" dirty="0"/>
          </a:p>
        </p:txBody>
      </p:sp>
      <p:sp>
        <p:nvSpPr>
          <p:cNvPr id="3" name="Text Placeholder 2"/>
          <p:cNvSpPr>
            <a:spLocks noGrp="1"/>
          </p:cNvSpPr>
          <p:nvPr>
            <p:ph type="body" idx="1"/>
          </p:nvPr>
        </p:nvSpPr>
        <p:spPr/>
        <p:txBody>
          <a:bodyPr/>
          <a:lstStyle/>
          <a:p>
            <a:endParaRPr lang="en-US"/>
          </a:p>
        </p:txBody>
      </p:sp>
      <p:pic>
        <p:nvPicPr>
          <p:cNvPr id="8" name="Content Placeholder 7">
            <a:extLst>
              <a:ext uri="{FF2B5EF4-FFF2-40B4-BE49-F238E27FC236}">
                <a16:creationId xmlns:a16="http://schemas.microsoft.com/office/drawing/2014/main" id="{BF1EE702-615D-4108-B58C-B5B7AF6E668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22411" y="1752600"/>
            <a:ext cx="6847453" cy="4920952"/>
          </a:xfrm>
        </p:spPr>
      </p:pic>
      <p:sp>
        <p:nvSpPr>
          <p:cNvPr id="5" name="Text Placeholder 4"/>
          <p:cNvSpPr>
            <a:spLocks noGrp="1"/>
          </p:cNvSpPr>
          <p:nvPr>
            <p:ph type="body" sz="quarter" idx="3"/>
          </p:nvPr>
        </p:nvSpPr>
        <p:spPr/>
        <p:txBody>
          <a:bodyPr/>
          <a:lstStyle/>
          <a:p>
            <a:r>
              <a:rPr lang="en-US" dirty="0"/>
              <a:t> </a:t>
            </a:r>
          </a:p>
        </p:txBody>
      </p:sp>
      <p:sp>
        <p:nvSpPr>
          <p:cNvPr id="6" name="Content Placeholder 5"/>
          <p:cNvSpPr>
            <a:spLocks noGrp="1"/>
          </p:cNvSpPr>
          <p:nvPr>
            <p:ph sz="quarter" idx="4"/>
          </p:nvPr>
        </p:nvSpPr>
        <p:spPr/>
        <p:txBody>
          <a:bodyPr/>
          <a:lstStyle/>
          <a:p>
            <a:r>
              <a:rPr lang="en-US" dirty="0"/>
              <a:t>   </a:t>
            </a:r>
          </a:p>
        </p:txBody>
      </p:sp>
    </p:spTree>
    <p:extLst>
      <p:ext uri="{BB962C8B-B14F-4D97-AF65-F5344CB8AC3E}">
        <p14:creationId xmlns:p14="http://schemas.microsoft.com/office/powerpoint/2010/main" val="23360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828" y="404664"/>
            <a:ext cx="10225136" cy="6336704"/>
          </a:xfrm>
        </p:spPr>
        <p:txBody>
          <a:bodyPr>
            <a:noAutofit/>
          </a:bodyPr>
          <a:lstStyle/>
          <a:p>
            <a:r>
              <a:rPr lang="en-CA" sz="1050" b="1" dirty="0"/>
              <a:t> PS C:\WINDOWS\system32&gt; Get-</a:t>
            </a:r>
            <a:r>
              <a:rPr lang="en-CA" sz="1050" b="1" dirty="0" err="1"/>
              <a:t>AzSKAzureServicesSecurityStatus</a:t>
            </a:r>
            <a:r>
              <a:rPr lang="en-CA" sz="1050" b="1" dirty="0"/>
              <a:t> -</a:t>
            </a:r>
            <a:r>
              <a:rPr lang="en-CA" sz="1050" b="1" dirty="0" err="1"/>
              <a:t>SubscriptionId</a:t>
            </a:r>
            <a:r>
              <a:rPr lang="en-CA" sz="1050" b="1" dirty="0"/>
              <a:t> </a:t>
            </a:r>
            <a:r>
              <a:rPr lang="en-CA" sz="1050" b="1" dirty="0" err="1"/>
              <a:t>YOURSubID</a:t>
            </a:r>
            <a:r>
              <a:rPr lang="en-CA" sz="1050" b="1" dirty="0"/>
              <a:t>  </a:t>
            </a:r>
            <a:br>
              <a:rPr lang="en-CA" sz="1050" b="1" dirty="0"/>
            </a:br>
            <a:r>
              <a:rPr lang="en-CA" sz="1050" b="1" dirty="0"/>
              <a:t>(and then report provided in path below)</a:t>
            </a:r>
            <a:br>
              <a:rPr lang="en-CA" sz="800" dirty="0"/>
            </a:br>
            <a:r>
              <a:rPr lang="en-CA" sz="800" dirty="0"/>
              <a:t> </a:t>
            </a:r>
            <a:br>
              <a:rPr lang="en-CA" sz="800" dirty="0"/>
            </a:br>
            <a:r>
              <a:rPr lang="en-CA" sz="800" dirty="0" err="1"/>
              <a:t>AzSK</a:t>
            </a:r>
            <a:r>
              <a:rPr lang="en-CA" sz="800" dirty="0"/>
              <a:t>: EULA and Privacy Disclosure: </a:t>
            </a:r>
            <a:br>
              <a:rPr lang="en-CA" sz="800" dirty="0"/>
            </a:br>
            <a:r>
              <a:rPr lang="en-CA" sz="800" dirty="0"/>
              <a:t>Please review the following:</a:t>
            </a:r>
            <a:br>
              <a:rPr lang="en-CA" sz="800" dirty="0"/>
            </a:br>
            <a:r>
              <a:rPr lang="en-CA" sz="800" dirty="0"/>
              <a:t>EULA (http://aka.ms/azskeula)</a:t>
            </a:r>
            <a:br>
              <a:rPr lang="en-CA" sz="800" dirty="0"/>
            </a:br>
            <a:r>
              <a:rPr lang="en-CA" sz="800" dirty="0"/>
              <a:t>Privacy Disclosure (http://aka.ms/azskpd)</a:t>
            </a:r>
            <a:br>
              <a:rPr lang="en-CA" sz="800" dirty="0"/>
            </a:br>
            <a:br>
              <a:rPr lang="en-CA" sz="800" dirty="0"/>
            </a:br>
            <a:r>
              <a:rPr lang="en-CA" sz="800" dirty="0"/>
              <a:t>Enter 'Y' if you agree and 'N' if you don't (Y/N): Y</a:t>
            </a:r>
            <a:br>
              <a:rPr lang="en-CA" sz="800" dirty="0"/>
            </a:br>
            <a:br>
              <a:rPr lang="en-CA" sz="800" dirty="0"/>
            </a:br>
            <a:r>
              <a:rPr lang="en-CA" sz="800" dirty="0"/>
              <a:t>Your response has been recorded.</a:t>
            </a:r>
            <a:br>
              <a:rPr lang="en-CA" sz="800" dirty="0"/>
            </a:br>
            <a:br>
              <a:rPr lang="en-CA" sz="800" dirty="0"/>
            </a:br>
            <a:r>
              <a:rPr lang="en-CA" sz="800" dirty="0"/>
              <a:t>================================================================================</a:t>
            </a:r>
            <a:br>
              <a:rPr lang="en-CA" sz="800" dirty="0"/>
            </a:br>
            <a:r>
              <a:rPr lang="en-CA" sz="800" dirty="0" err="1"/>
              <a:t>azsk</a:t>
            </a:r>
            <a:r>
              <a:rPr lang="en-CA" sz="800" dirty="0"/>
              <a:t> Version: 3.10.0 </a:t>
            </a:r>
            <a:br>
              <a:rPr lang="en-CA" sz="800" dirty="0"/>
            </a:br>
            <a:r>
              <a:rPr lang="en-CA" sz="800" dirty="0"/>
              <a:t>================================================================================</a:t>
            </a:r>
            <a:br>
              <a:rPr lang="en-CA" sz="800" dirty="0"/>
            </a:br>
            <a:r>
              <a:rPr lang="en-CA" sz="800" dirty="0"/>
              <a:t>Method Name: Get-</a:t>
            </a:r>
            <a:r>
              <a:rPr lang="en-CA" sz="800" dirty="0" err="1"/>
              <a:t>AzSKAzureServicesSecurityStatus</a:t>
            </a:r>
            <a:r>
              <a:rPr lang="en-CA" sz="800" dirty="0"/>
              <a:t> (GRS)</a:t>
            </a:r>
            <a:br>
              <a:rPr lang="en-CA" sz="800" dirty="0"/>
            </a:br>
            <a:r>
              <a:rPr lang="en-CA" sz="800" dirty="0"/>
              <a:t>Input Parameters: </a:t>
            </a:r>
            <a:br>
              <a:rPr lang="en-CA" sz="800" dirty="0"/>
            </a:br>
            <a:r>
              <a:rPr lang="en-CA" sz="800" dirty="0"/>
              <a:t>Name           Alias Value                               </a:t>
            </a:r>
            <a:br>
              <a:rPr lang="en-CA" sz="800" dirty="0"/>
            </a:br>
            <a:r>
              <a:rPr lang="en-CA" sz="800" dirty="0"/>
              <a:t>----           ----- -----                               </a:t>
            </a:r>
            <a:br>
              <a:rPr lang="en-CA" sz="800" dirty="0"/>
            </a:br>
            <a:r>
              <a:rPr lang="en-CA" sz="800" dirty="0" err="1"/>
              <a:t>SubscriptionId</a:t>
            </a:r>
            <a:r>
              <a:rPr lang="en-CA" sz="800" dirty="0"/>
              <a:t> s     …</a:t>
            </a:r>
            <a:br>
              <a:rPr lang="en-CA" sz="800" dirty="0"/>
            </a:br>
            <a:r>
              <a:rPr lang="en-CA" sz="800" dirty="0"/>
              <a:t>You can also use: grs -s … </a:t>
            </a:r>
            <a:br>
              <a:rPr lang="en-CA" sz="800" dirty="0"/>
            </a:br>
            <a:r>
              <a:rPr lang="en-CA" sz="800" dirty="0"/>
              <a:t>================================================================================</a:t>
            </a:r>
            <a:br>
              <a:rPr lang="en-CA" sz="800" dirty="0"/>
            </a:br>
            <a:r>
              <a:rPr lang="en-CA" sz="800" dirty="0"/>
              <a:t>Running </a:t>
            </a:r>
            <a:r>
              <a:rPr lang="en-CA" sz="800" dirty="0" err="1"/>
              <a:t>AzSK</a:t>
            </a:r>
            <a:r>
              <a:rPr lang="en-CA" sz="800" dirty="0"/>
              <a:t> cmdlet using a generic (org-neutral) policy...</a:t>
            </a:r>
            <a:br>
              <a:rPr lang="en-CA" sz="800" dirty="0"/>
            </a:br>
            <a:r>
              <a:rPr lang="en-CA" sz="800" dirty="0"/>
              <a:t>Number of resources: 1</a:t>
            </a:r>
            <a:br>
              <a:rPr lang="en-CA" sz="800" dirty="0"/>
            </a:br>
            <a:r>
              <a:rPr lang="en-CA" sz="800" dirty="0"/>
              <a:t>Number of resources for which security controls will be evaluated: 1</a:t>
            </a:r>
            <a:br>
              <a:rPr lang="en-CA" sz="800" dirty="0"/>
            </a:br>
            <a:r>
              <a:rPr lang="en-CA" sz="800" dirty="0"/>
              <a:t>================================================================================</a:t>
            </a:r>
            <a:br>
              <a:rPr lang="en-CA" sz="800" dirty="0"/>
            </a:br>
            <a:r>
              <a:rPr lang="en-CA" sz="800" dirty="0"/>
              <a:t>Starting analysis: [</a:t>
            </a:r>
            <a:r>
              <a:rPr lang="en-CA" sz="800" dirty="0" err="1"/>
              <a:t>FeatureName</a:t>
            </a:r>
            <a:r>
              <a:rPr lang="en-CA" sz="800" dirty="0"/>
              <a:t>: </a:t>
            </a:r>
            <a:r>
              <a:rPr lang="en-CA" sz="800" dirty="0" err="1"/>
              <a:t>SQLDatabase</a:t>
            </a:r>
            <a:r>
              <a:rPr lang="en-CA" sz="800" dirty="0"/>
              <a:t>] [</a:t>
            </a:r>
            <a:r>
              <a:rPr lang="en-CA" sz="800" dirty="0" err="1"/>
              <a:t>ResourceGroupName</a:t>
            </a:r>
            <a:r>
              <a:rPr lang="en-CA" sz="800" dirty="0"/>
              <a:t>: RSG1] [</a:t>
            </a:r>
            <a:r>
              <a:rPr lang="en-CA" sz="800" dirty="0" err="1"/>
              <a:t>ResourceName</a:t>
            </a:r>
            <a:r>
              <a:rPr lang="en-CA" sz="800" dirty="0"/>
              <a:t>: </a:t>
            </a:r>
            <a:r>
              <a:rPr lang="en-CA" sz="800" dirty="0" err="1"/>
              <a:t>intellabase</a:t>
            </a:r>
            <a:r>
              <a:rPr lang="en-CA" sz="800" dirty="0"/>
              <a:t>] </a:t>
            </a:r>
            <a:br>
              <a:rPr lang="en-CA" sz="800" dirty="0"/>
            </a:br>
            <a:r>
              <a:rPr lang="en-CA" sz="800" dirty="0"/>
              <a:t>--------------------------------------------------------------------------------</a:t>
            </a:r>
            <a:br>
              <a:rPr lang="en-CA" sz="800" dirty="0"/>
            </a:br>
            <a:r>
              <a:rPr lang="en-CA" sz="800" dirty="0"/>
              <a:t>Checking: [</a:t>
            </a:r>
            <a:r>
              <a:rPr lang="en-CA" sz="800" dirty="0" err="1"/>
              <a:t>SQLDatabase</a:t>
            </a:r>
            <a:r>
              <a:rPr lang="en-CA" sz="800" dirty="0"/>
              <a:t>]-[Enable Azure AD admin for the SQL Database]</a:t>
            </a:r>
            <a:br>
              <a:rPr lang="en-CA" sz="800" dirty="0"/>
            </a:br>
            <a:r>
              <a:rPr lang="en-CA" sz="800" dirty="0"/>
              <a:t>Checking: [</a:t>
            </a:r>
            <a:r>
              <a:rPr lang="en-CA" sz="800" dirty="0" err="1"/>
              <a:t>SQLDatabase</a:t>
            </a:r>
            <a:r>
              <a:rPr lang="en-CA" sz="800" dirty="0"/>
              <a:t>]-[Transparent data encryption (TDE) must be enabled]</a:t>
            </a:r>
            <a:br>
              <a:rPr lang="en-CA" sz="800" dirty="0"/>
            </a:br>
            <a:r>
              <a:rPr lang="en-CA" sz="800" dirty="0"/>
              <a:t>Checking: [</a:t>
            </a:r>
            <a:r>
              <a:rPr lang="en-CA" sz="800" dirty="0" err="1"/>
              <a:t>SQLDatabase</a:t>
            </a:r>
            <a:r>
              <a:rPr lang="en-CA" sz="800" dirty="0"/>
              <a:t>]-[Enable SQL Server threat detection with email admins option. Do not exclude any detection types]</a:t>
            </a:r>
            <a:br>
              <a:rPr lang="en-CA" sz="800" dirty="0"/>
            </a:br>
            <a:r>
              <a:rPr lang="en-CA" sz="800" dirty="0"/>
              <a:t>Checking: [</a:t>
            </a:r>
            <a:r>
              <a:rPr lang="en-CA" sz="800" dirty="0" err="1"/>
              <a:t>SQLDatabase</a:t>
            </a:r>
            <a:r>
              <a:rPr lang="en-CA" sz="800" dirty="0"/>
              <a:t>]-[Configure only the required IP addresses on SQL firewall. Do not use Any-to-Any IP range 0.0.0.0-255.255.255.</a:t>
            </a:r>
            <a:br>
              <a:rPr lang="en-CA" sz="800" dirty="0"/>
            </a:br>
            <a:r>
              <a:rPr lang="en-CA" sz="800" dirty="0"/>
              <a:t>255]</a:t>
            </a:r>
            <a:br>
              <a:rPr lang="en-CA" sz="800" dirty="0"/>
            </a:br>
            <a:r>
              <a:rPr lang="en-CA" sz="800" dirty="0"/>
              <a:t>Checking: [</a:t>
            </a:r>
            <a:r>
              <a:rPr lang="en-CA" sz="800" dirty="0" err="1"/>
              <a:t>SQLDatabase</a:t>
            </a:r>
            <a:r>
              <a:rPr lang="en-CA" sz="800" dirty="0"/>
              <a:t>]-[Enable SQL Server audit with selected event types and retention period of minimum 365 days]</a:t>
            </a:r>
            <a:br>
              <a:rPr lang="en-CA" sz="800" dirty="0"/>
            </a:br>
            <a:r>
              <a:rPr lang="en-CA" sz="800" dirty="0"/>
              <a:t>Checking: [</a:t>
            </a:r>
            <a:r>
              <a:rPr lang="en-CA" sz="800" dirty="0" err="1"/>
              <a:t>SQLDatabase</a:t>
            </a:r>
            <a:r>
              <a:rPr lang="en-CA" sz="800" dirty="0"/>
              <a:t>]-[Review the Data Masking policy for SQL Database sensitive data columns if in use.]</a:t>
            </a:r>
            <a:br>
              <a:rPr lang="en-CA" sz="800" dirty="0"/>
            </a:br>
            <a:r>
              <a:rPr lang="en-CA" sz="800" dirty="0"/>
              <a:t>Checking: [</a:t>
            </a:r>
            <a:r>
              <a:rPr lang="en-CA" sz="800" dirty="0" err="1"/>
              <a:t>SQLDatabase</a:t>
            </a:r>
            <a:r>
              <a:rPr lang="en-CA" sz="800" dirty="0"/>
              <a:t>]-[Use the 'Allow access to Azure services' flag only if required.]</a:t>
            </a:r>
            <a:br>
              <a:rPr lang="en-CA" sz="800" dirty="0"/>
            </a:br>
            <a:r>
              <a:rPr lang="en-CA" sz="800" dirty="0"/>
              <a:t>--------------------------------------------------------------------------------</a:t>
            </a:r>
            <a:br>
              <a:rPr lang="en-CA" sz="800" dirty="0"/>
            </a:br>
            <a:r>
              <a:rPr lang="en-CA" sz="800" dirty="0"/>
              <a:t>Completed analysis: [</a:t>
            </a:r>
            <a:r>
              <a:rPr lang="en-CA" sz="800" dirty="0" err="1"/>
              <a:t>FeatureName</a:t>
            </a:r>
            <a:r>
              <a:rPr lang="en-CA" sz="800" dirty="0"/>
              <a:t>: </a:t>
            </a:r>
            <a:r>
              <a:rPr lang="en-CA" sz="800" dirty="0" err="1"/>
              <a:t>SQLDatabase</a:t>
            </a:r>
            <a:r>
              <a:rPr lang="en-CA" sz="800" dirty="0"/>
              <a:t>] [</a:t>
            </a:r>
            <a:r>
              <a:rPr lang="en-CA" sz="800" dirty="0" err="1"/>
              <a:t>ResourceGroupName</a:t>
            </a:r>
            <a:r>
              <a:rPr lang="en-CA" sz="800" dirty="0"/>
              <a:t>: RSG1] [</a:t>
            </a:r>
            <a:r>
              <a:rPr lang="en-CA" sz="800" dirty="0" err="1"/>
              <a:t>ResourceName</a:t>
            </a:r>
            <a:r>
              <a:rPr lang="en-CA" sz="800" dirty="0"/>
              <a:t>: </a:t>
            </a:r>
            <a:r>
              <a:rPr lang="en-CA" sz="800" dirty="0" err="1"/>
              <a:t>intellabase</a:t>
            </a:r>
            <a:r>
              <a:rPr lang="en-CA" sz="800" dirty="0"/>
              <a:t>] </a:t>
            </a:r>
            <a:br>
              <a:rPr lang="en-CA" sz="800" dirty="0"/>
            </a:br>
            <a:r>
              <a:rPr lang="en-CA" sz="800" dirty="0"/>
              <a:t>================================================================================</a:t>
            </a:r>
            <a:br>
              <a:rPr lang="en-CA" sz="800" dirty="0"/>
            </a:br>
            <a:r>
              <a:rPr lang="en-CA" sz="800" dirty="0"/>
              <a:t>Summary  Total Passed Failed Verify Manual</a:t>
            </a:r>
            <a:br>
              <a:rPr lang="en-CA" sz="800" dirty="0"/>
            </a:br>
            <a:r>
              <a:rPr lang="en-CA" sz="800" dirty="0"/>
              <a:t>-------  ----- ------ ------ ------ ------</a:t>
            </a:r>
            <a:br>
              <a:rPr lang="en-CA" sz="800" dirty="0"/>
            </a:br>
            <a:r>
              <a:rPr lang="en-CA" sz="800" dirty="0"/>
              <a:t>High         6      1      2      1      2</a:t>
            </a:r>
            <a:br>
              <a:rPr lang="en-CA" sz="800" dirty="0"/>
            </a:br>
            <a:r>
              <a:rPr lang="nn-NO" sz="800" dirty="0"/>
              <a:t>Medium       6      0      1      1      4</a:t>
            </a:r>
            <a:br>
              <a:rPr lang="nn-NO" sz="800" dirty="0"/>
            </a:br>
            <a:r>
              <a:rPr lang="en-CA" sz="800" dirty="0"/>
              <a:t>------  ------ ------ ------ ------ ------</a:t>
            </a:r>
            <a:br>
              <a:rPr lang="en-CA" sz="800" dirty="0"/>
            </a:br>
            <a:r>
              <a:rPr lang="en-CA" sz="800" dirty="0"/>
              <a:t>Total       12      1      3      2      6</a:t>
            </a:r>
            <a:br>
              <a:rPr lang="en-CA" sz="800" dirty="0"/>
            </a:br>
            <a:r>
              <a:rPr lang="en-CA" sz="800" dirty="0"/>
              <a:t>------  ------ ------ ------ ------ ------</a:t>
            </a:r>
            <a:br>
              <a:rPr lang="en-CA" sz="800" dirty="0"/>
            </a:br>
            <a:r>
              <a:rPr lang="en-CA" sz="800" dirty="0"/>
              <a:t>================================================================================</a:t>
            </a:r>
            <a:br>
              <a:rPr lang="en-CA" sz="800" dirty="0"/>
            </a:br>
            <a:r>
              <a:rPr lang="en-CA" sz="800" dirty="0"/>
              <a:t>** Next steps **</a:t>
            </a:r>
            <a:br>
              <a:rPr lang="en-CA" sz="800" dirty="0"/>
            </a:br>
            <a:r>
              <a:rPr lang="en-CA" sz="800" dirty="0"/>
              <a:t>Look at the individual control evaluation status in the CSV file.</a:t>
            </a:r>
            <a:br>
              <a:rPr lang="en-CA" sz="800" dirty="0"/>
            </a:br>
            <a:r>
              <a:rPr lang="en-CA" sz="800" dirty="0"/>
              <a:t>        a) If the control has passed, no action is necessary.</a:t>
            </a:r>
            <a:br>
              <a:rPr lang="en-CA" sz="800" dirty="0"/>
            </a:br>
            <a:r>
              <a:rPr lang="en-CA" sz="800" dirty="0"/>
              <a:t>        b) If the control has failed, look at the control evaluation detail in the LOG file to understand why.</a:t>
            </a:r>
            <a:br>
              <a:rPr lang="en-CA" sz="800" dirty="0"/>
            </a:br>
            <a:r>
              <a:rPr lang="en-CA" sz="800" dirty="0"/>
              <a:t>        c) If the control status says 'Verify', it means that human judgement is required to determine the final control status. Look </a:t>
            </a:r>
            <a:br>
              <a:rPr lang="en-CA" sz="800" dirty="0"/>
            </a:br>
            <a:r>
              <a:rPr lang="en-CA" sz="800" dirty="0"/>
              <a:t>at the control evaluation output in the LOG file to make a determination.</a:t>
            </a:r>
            <a:br>
              <a:rPr lang="en-CA" sz="800" dirty="0"/>
            </a:br>
            <a:r>
              <a:rPr lang="en-CA" sz="800" dirty="0"/>
              <a:t>        d) If the control status says 'Manual', it means that </a:t>
            </a:r>
            <a:r>
              <a:rPr lang="en-CA" sz="800" dirty="0" err="1"/>
              <a:t>AzSK</a:t>
            </a:r>
            <a:r>
              <a:rPr lang="en-CA" sz="800" dirty="0"/>
              <a:t> (currently) does not cover the control via automation OR </a:t>
            </a:r>
            <a:r>
              <a:rPr lang="en-CA" sz="800" dirty="0" err="1"/>
              <a:t>AzSK</a:t>
            </a:r>
            <a:r>
              <a:rPr lang="en-CA" sz="800" dirty="0"/>
              <a:t> is no</a:t>
            </a:r>
            <a:br>
              <a:rPr lang="en-CA" sz="800" dirty="0"/>
            </a:br>
            <a:r>
              <a:rPr lang="en-CA" sz="800" dirty="0"/>
              <a:t>t able to fetch the data. You need to manually implement/verify it.</a:t>
            </a:r>
            <a:br>
              <a:rPr lang="en-CA" sz="800" dirty="0"/>
            </a:br>
            <a:br>
              <a:rPr lang="en-CA" sz="800" dirty="0"/>
            </a:br>
            <a:r>
              <a:rPr lang="en-CA" sz="800" dirty="0"/>
              <a:t>Note: The 'Recommendation' column in the CSV file provides basic (generic) guidance that can help you fix a failed control. You can al</a:t>
            </a:r>
            <a:br>
              <a:rPr lang="en-CA" sz="800" dirty="0"/>
            </a:br>
            <a:r>
              <a:rPr lang="en-CA" sz="800" dirty="0"/>
              <a:t>so use standard Azure product documentation. You should carefully consider the implications of making the required change in the </a:t>
            </a:r>
            <a:r>
              <a:rPr lang="en-CA" sz="800" dirty="0" err="1"/>
              <a:t>conte</a:t>
            </a:r>
            <a:br>
              <a:rPr lang="en-CA" sz="800" dirty="0"/>
            </a:br>
            <a:r>
              <a:rPr lang="en-CA" sz="800" dirty="0" err="1"/>
              <a:t>xt</a:t>
            </a:r>
            <a:r>
              <a:rPr lang="en-CA" sz="800" dirty="0"/>
              <a:t> of your application. </a:t>
            </a:r>
            <a:br>
              <a:rPr lang="en-CA" sz="800" dirty="0"/>
            </a:br>
            <a:r>
              <a:rPr lang="en-CA" sz="800" dirty="0"/>
              <a:t>Control results may not reflect attestation if you do not have permissions to read attestation data from </a:t>
            </a:r>
            <a:r>
              <a:rPr lang="en-CA" sz="800" dirty="0" err="1"/>
              <a:t>AzSKRG</a:t>
            </a:r>
            <a:br>
              <a:rPr lang="en-CA" sz="800" dirty="0"/>
            </a:br>
            <a:r>
              <a:rPr lang="en-CA" sz="800" dirty="0"/>
              <a:t>--------------------------------------------------------------------------------</a:t>
            </a:r>
            <a:br>
              <a:rPr lang="en-CA" sz="800" dirty="0"/>
            </a:br>
            <a:r>
              <a:rPr lang="en-CA" sz="800" dirty="0"/>
              <a:t>Detail logs exported to path - </a:t>
            </a:r>
            <a:r>
              <a:rPr lang="en-CA" sz="1050" b="1" dirty="0"/>
              <a:t>C:\Users\ME\AppData\Local\Microsoft\AzSKLogs\</a:t>
            </a:r>
            <a:r>
              <a:rPr lang="en-CA" sz="800" dirty="0"/>
              <a:t>Sub_Free Trial\20190211_115014_GRS\</a:t>
            </a:r>
            <a:br>
              <a:rPr lang="en-CA" sz="800" dirty="0"/>
            </a:br>
            <a:r>
              <a:rPr lang="en-CA" sz="800" dirty="0"/>
              <a:t>================================================================================ </a:t>
            </a:r>
          </a:p>
        </p:txBody>
      </p:sp>
      <p:sp>
        <p:nvSpPr>
          <p:cNvPr id="3" name="Text Placeholder 2"/>
          <p:cNvSpPr>
            <a:spLocks noGrp="1"/>
          </p:cNvSpPr>
          <p:nvPr>
            <p:ph type="body" idx="1"/>
          </p:nvPr>
        </p:nvSpPr>
        <p:spPr/>
        <p:txBody>
          <a:bodyPr>
            <a:normAutofit/>
          </a:bodyPr>
          <a:lstStyle/>
          <a:p>
            <a:r>
              <a:rPr lang="en-US" dirty="0"/>
              <a:t> </a:t>
            </a:r>
          </a:p>
        </p:txBody>
      </p:sp>
    </p:spTree>
    <p:extLst>
      <p:ext uri="{BB962C8B-B14F-4D97-AF65-F5344CB8AC3E}">
        <p14:creationId xmlns:p14="http://schemas.microsoft.com/office/powerpoint/2010/main" val="263543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 (not </a:t>
            </a:r>
            <a:r>
              <a:rPr lang="en-US" dirty="0" err="1"/>
              <a:t>DBSEc</a:t>
            </a:r>
            <a:r>
              <a:rPr lang="en-US" dirty="0"/>
              <a:t>) </a:t>
            </a:r>
            <a:r>
              <a:rPr lang="en-US" dirty="0">
                <a:hlinkClick r:id="rId2"/>
              </a:rPr>
              <a:t>SDUTOOLS</a:t>
            </a:r>
            <a:r>
              <a:rPr lang="en-US" dirty="0"/>
              <a:t> &amp; </a:t>
            </a:r>
            <a:r>
              <a:rPr lang="en-US" dirty="0">
                <a:hlinkClick r:id="rId3"/>
              </a:rPr>
              <a:t>DBATOOLS</a:t>
            </a:r>
            <a:br>
              <a:rPr lang="en-US" dirty="0"/>
            </a:br>
            <a:endParaRPr lang="en-US" dirty="0"/>
          </a:p>
        </p:txBody>
      </p:sp>
      <p:sp>
        <p:nvSpPr>
          <p:cNvPr id="3" name="Text Placeholder 2"/>
          <p:cNvSpPr>
            <a:spLocks noGrp="1"/>
          </p:cNvSpPr>
          <p:nvPr>
            <p:ph type="body" idx="1"/>
          </p:nvPr>
        </p:nvSpPr>
        <p:spPr/>
        <p:txBody>
          <a:bodyPr/>
          <a:lstStyle/>
          <a:p>
            <a:r>
              <a:rPr lang="en-US" dirty="0"/>
              <a:t>very useful set of commands, and free</a:t>
            </a:r>
          </a:p>
        </p:txBody>
      </p:sp>
      <p:sp>
        <p:nvSpPr>
          <p:cNvPr id="5" name="Text Placeholder 4"/>
          <p:cNvSpPr>
            <a:spLocks noGrp="1"/>
          </p:cNvSpPr>
          <p:nvPr>
            <p:ph type="body" sz="quarter" idx="3"/>
          </p:nvPr>
        </p:nvSpPr>
        <p:spPr/>
        <p:txBody>
          <a:bodyPr/>
          <a:lstStyle/>
          <a:p>
            <a:r>
              <a:rPr lang="en-US" dirty="0"/>
              <a:t> </a:t>
            </a:r>
          </a:p>
        </p:txBody>
      </p:sp>
      <p:sp>
        <p:nvSpPr>
          <p:cNvPr id="6" name="Content Placeholder 5"/>
          <p:cNvSpPr>
            <a:spLocks noGrp="1"/>
          </p:cNvSpPr>
          <p:nvPr>
            <p:ph sz="quarter" idx="4"/>
          </p:nvPr>
        </p:nvSpPr>
        <p:spPr/>
        <p:txBody>
          <a:bodyPr>
            <a:normAutofit lnSpcReduction="10000"/>
          </a:bodyPr>
          <a:lstStyle/>
          <a:p>
            <a:r>
              <a:rPr lang="en-US" dirty="0"/>
              <a:t>   </a:t>
            </a:r>
          </a:p>
        </p:txBody>
      </p:sp>
      <p:sp>
        <p:nvSpPr>
          <p:cNvPr id="7" name="Content Placeholder 6">
            <a:extLst>
              <a:ext uri="{FF2B5EF4-FFF2-40B4-BE49-F238E27FC236}">
                <a16:creationId xmlns:a16="http://schemas.microsoft.com/office/drawing/2014/main" id="{F58B0957-307F-43EC-BD92-198A4AB83AB2}"/>
              </a:ext>
            </a:extLst>
          </p:cNvPr>
          <p:cNvSpPr>
            <a:spLocks noGrp="1"/>
          </p:cNvSpPr>
          <p:nvPr>
            <p:ph sz="half" idx="2"/>
          </p:nvPr>
        </p:nvSpPr>
        <p:spPr>
          <a:xfrm>
            <a:off x="1522410" y="2743201"/>
            <a:ext cx="8676457" cy="3276600"/>
          </a:xfrm>
        </p:spPr>
        <p:txBody>
          <a:bodyPr>
            <a:normAutofit lnSpcReduction="10000"/>
          </a:bodyPr>
          <a:lstStyle/>
          <a:p>
            <a:pPr marL="0" indent="0">
              <a:buNone/>
            </a:pPr>
            <a:r>
              <a:rPr lang="en-CA" dirty="0"/>
              <a:t>How to get </a:t>
            </a:r>
            <a:r>
              <a:rPr lang="en-CA" dirty="0" err="1"/>
              <a:t>DBATools</a:t>
            </a:r>
            <a:r>
              <a:rPr lang="en-CA" dirty="0"/>
              <a:t> on local workstation:</a:t>
            </a:r>
          </a:p>
          <a:p>
            <a:pPr marL="0" indent="0">
              <a:buNone/>
            </a:pPr>
            <a:br>
              <a:rPr lang="en-CA" dirty="0"/>
            </a:br>
            <a:r>
              <a:rPr lang="en-CA" dirty="0"/>
              <a:t> PS C:\WINDOWS\system32&gt; Set-</a:t>
            </a:r>
            <a:r>
              <a:rPr lang="en-CA" dirty="0" err="1"/>
              <a:t>PSRepository</a:t>
            </a:r>
            <a:r>
              <a:rPr lang="en-CA" dirty="0"/>
              <a:t> -Name </a:t>
            </a:r>
            <a:r>
              <a:rPr lang="en-CA" dirty="0" err="1"/>
              <a:t>PSGallery</a:t>
            </a:r>
            <a:r>
              <a:rPr lang="en-CA" dirty="0"/>
              <a:t> -</a:t>
            </a:r>
            <a:r>
              <a:rPr lang="en-CA" dirty="0" err="1"/>
              <a:t>InstallationPolicy</a:t>
            </a:r>
            <a:r>
              <a:rPr lang="en-CA" dirty="0"/>
              <a:t> Trusted</a:t>
            </a:r>
          </a:p>
          <a:p>
            <a:pPr marL="0" indent="0">
              <a:buNone/>
            </a:pPr>
            <a:r>
              <a:rPr lang="en-CA" dirty="0"/>
              <a:t>PS C:\WINDOWS\system32&gt; Install-Module </a:t>
            </a:r>
            <a:r>
              <a:rPr lang="en-CA" dirty="0" err="1"/>
              <a:t>dbatools</a:t>
            </a:r>
            <a:r>
              <a:rPr lang="en-CA" dirty="0"/>
              <a:t> </a:t>
            </a:r>
            <a:br>
              <a:rPr lang="en-CA" dirty="0"/>
            </a:br>
            <a:br>
              <a:rPr lang="en-CA" dirty="0"/>
            </a:br>
            <a:r>
              <a:rPr lang="en-CA" dirty="0" err="1"/>
              <a:t>SDUTools</a:t>
            </a:r>
            <a:r>
              <a:rPr lang="en-CA" dirty="0"/>
              <a:t> are a great set of stored procedures and functions, </a:t>
            </a:r>
            <a:r>
              <a:rPr lang="en-CA" dirty="0">
                <a:hlinkClick r:id="rId2"/>
              </a:rPr>
              <a:t>available for download,</a:t>
            </a:r>
            <a:r>
              <a:rPr lang="en-CA" dirty="0"/>
              <a:t> thanks to Greg Low (SQL Down Under) </a:t>
            </a:r>
            <a:br>
              <a:rPr lang="en-CA" dirty="0"/>
            </a:br>
            <a:endParaRPr lang="en-CA" dirty="0"/>
          </a:p>
          <a:p>
            <a:pPr marL="0" indent="0">
              <a:buNone/>
            </a:pPr>
            <a:endParaRPr lang="en-CA" dirty="0"/>
          </a:p>
          <a:p>
            <a:endParaRPr lang="en-CA" dirty="0"/>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868" y="381000"/>
            <a:ext cx="9468547" cy="5928320"/>
          </a:xfrm>
        </p:spPr>
        <p:txBody>
          <a:bodyPr>
            <a:normAutofit fontScale="90000"/>
          </a:bodyPr>
          <a:lstStyle/>
          <a:p>
            <a:r>
              <a:rPr lang="en-US" dirty="0"/>
              <a:t>Sad Observation:</a:t>
            </a:r>
            <a:br>
              <a:rPr lang="en-US" dirty="0"/>
            </a:br>
            <a:br>
              <a:rPr lang="en-US" dirty="0"/>
            </a:br>
            <a:r>
              <a:rPr lang="en-US" dirty="0"/>
              <a:t>80% of companies,</a:t>
            </a:r>
            <a:br>
              <a:rPr lang="en-US" dirty="0"/>
            </a:br>
            <a:r>
              <a:rPr lang="en-US" dirty="0"/>
              <a:t>from experience,</a:t>
            </a:r>
            <a:br>
              <a:rPr lang="en-US" dirty="0"/>
            </a:br>
            <a:r>
              <a:rPr lang="en-US" dirty="0"/>
              <a:t>treat the security of </a:t>
            </a:r>
            <a:br>
              <a:rPr lang="en-US" dirty="0"/>
            </a:br>
            <a:r>
              <a:rPr lang="en-US" dirty="0"/>
              <a:t>data as if they were</a:t>
            </a:r>
            <a:br>
              <a:rPr lang="en-US" dirty="0"/>
            </a:br>
            <a:r>
              <a:rPr lang="en-US" dirty="0"/>
              <a:t>flying a small plane, </a:t>
            </a:r>
            <a:br>
              <a:rPr lang="en-US" dirty="0"/>
            </a:br>
            <a:r>
              <a:rPr lang="en-US" dirty="0"/>
              <a:t>and neither would </a:t>
            </a:r>
            <a:br>
              <a:rPr lang="en-US" dirty="0"/>
            </a:br>
            <a:r>
              <a:rPr lang="en-US" dirty="0"/>
              <a:t>accept mountain</a:t>
            </a:r>
            <a:br>
              <a:rPr lang="en-US" dirty="0"/>
            </a:br>
            <a:r>
              <a:rPr lang="en-US" dirty="0"/>
              <a:t>peaks exist (thus not</a:t>
            </a:r>
            <a:br>
              <a:rPr lang="en-US" dirty="0"/>
            </a:br>
            <a:r>
              <a:rPr lang="en-US" dirty="0"/>
              <a:t>ready for a breach </a:t>
            </a:r>
            <a:br>
              <a:rPr lang="en-US" dirty="0"/>
            </a:br>
            <a:r>
              <a:rPr lang="en-US" dirty="0"/>
              <a:t>at all), nor treat data</a:t>
            </a:r>
            <a:br>
              <a:rPr lang="en-US" dirty="0"/>
            </a:br>
            <a:r>
              <a:rPr lang="en-US" dirty="0"/>
              <a:t>as an asset ( as if </a:t>
            </a:r>
            <a:r>
              <a:rPr lang="en-US" dirty="0" err="1"/>
              <a:t>pax</a:t>
            </a:r>
            <a:r>
              <a:rPr lang="en-US" dirty="0"/>
              <a:t>. </a:t>
            </a:r>
            <a:br>
              <a:rPr lang="en-US" dirty="0"/>
            </a:br>
            <a:r>
              <a:rPr lang="en-US" dirty="0"/>
              <a:t>are expendable). </a:t>
            </a:r>
          </a:p>
        </p:txBody>
      </p:sp>
      <p:pic>
        <p:nvPicPr>
          <p:cNvPr id="4" name="Picture 3">
            <a:extLst>
              <a:ext uri="{FF2B5EF4-FFF2-40B4-BE49-F238E27FC236}">
                <a16:creationId xmlns:a16="http://schemas.microsoft.com/office/drawing/2014/main" id="{8B4B0156-4811-4022-AFDC-059B8AE995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8348" y="132952"/>
            <a:ext cx="6302911" cy="6592095"/>
          </a:xfrm>
          <a:prstGeom prst="rect">
            <a:avLst/>
          </a:prstGeom>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DC8EB-B831-49C9-963C-CF86037EF4BC}"/>
              </a:ext>
            </a:extLst>
          </p:cNvPr>
          <p:cNvSpPr/>
          <p:nvPr/>
        </p:nvSpPr>
        <p:spPr>
          <a:xfrm>
            <a:off x="1269876" y="548680"/>
            <a:ext cx="9937104" cy="1754326"/>
          </a:xfrm>
          <a:prstGeom prst="rect">
            <a:avLst/>
          </a:prstGeom>
        </p:spPr>
        <p:txBody>
          <a:bodyPr wrap="square">
            <a:spAutoFit/>
          </a:bodyPr>
          <a:lstStyle/>
          <a:p>
            <a:r>
              <a:rPr lang="en-US" sz="3600" dirty="0"/>
              <a:t>Who are Candidates for a Data Breach?</a:t>
            </a:r>
            <a:br>
              <a:rPr lang="en-US" dirty="0"/>
            </a:br>
            <a:br>
              <a:rPr lang="en-US" dirty="0"/>
            </a:br>
            <a:r>
              <a:rPr lang="en-US" dirty="0"/>
              <a:t>Database Security Flunkies are those who leave out IAM (Identity and Access Management)</a:t>
            </a:r>
            <a:br>
              <a:rPr lang="en-US" dirty="0"/>
            </a:br>
            <a:r>
              <a:rPr lang="en-US" dirty="0"/>
              <a:t>If u r stuck working where this is the norm., remediate it, or if management wishes to ignore the issue: it’s probably not a company you want to stay working for (ethics, compliance, standards, …). </a:t>
            </a:r>
          </a:p>
        </p:txBody>
      </p:sp>
      <p:pic>
        <p:nvPicPr>
          <p:cNvPr id="1026" name="Picture 2" descr="Image may contain: one or more people and text">
            <a:extLst>
              <a:ext uri="{FF2B5EF4-FFF2-40B4-BE49-F238E27FC236}">
                <a16:creationId xmlns:a16="http://schemas.microsoft.com/office/drawing/2014/main" id="{7EB1FB81-B478-4EEF-9547-D0BA39F37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2348880"/>
            <a:ext cx="6192688" cy="416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29916" y="4667194"/>
            <a:ext cx="9144001" cy="1371600"/>
          </a:xfrm>
        </p:spPr>
        <p:txBody>
          <a:bodyPr>
            <a:normAutofit/>
          </a:bodyPr>
          <a:lstStyle/>
          <a:p>
            <a:br>
              <a:rPr lang="en-CA" b="1" dirty="0"/>
            </a:br>
            <a:endParaRPr lang="en-US" dirty="0"/>
          </a:p>
        </p:txBody>
      </p:sp>
      <p:sp>
        <p:nvSpPr>
          <p:cNvPr id="14" name="Content Placeholder 13"/>
          <p:cNvSpPr>
            <a:spLocks noGrp="1"/>
          </p:cNvSpPr>
          <p:nvPr>
            <p:ph idx="1"/>
          </p:nvPr>
        </p:nvSpPr>
        <p:spPr>
          <a:xfrm>
            <a:off x="1341884" y="819206"/>
            <a:ext cx="9134391" cy="5219588"/>
          </a:xfrm>
        </p:spPr>
        <p:txBody>
          <a:bodyPr>
            <a:normAutofit lnSpcReduction="10000"/>
          </a:bodyPr>
          <a:lstStyle/>
          <a:p>
            <a:pPr marL="0" indent="0">
              <a:buNone/>
            </a:pPr>
            <a:r>
              <a:rPr lang="en-US" sz="3900" dirty="0"/>
              <a:t>Other Top Reasons you’re a Candidate for a Data Breach:</a:t>
            </a:r>
          </a:p>
          <a:p>
            <a:r>
              <a:rPr lang="en-US" dirty="0"/>
              <a:t>SILOS: You’re trying to adjust to compliance, and an Exec tells you: ‘That’s not my department’ (ignorant of compliance, risk, security…)</a:t>
            </a:r>
          </a:p>
          <a:p>
            <a:r>
              <a:rPr lang="en-US" dirty="0"/>
              <a:t>Everyone has been granted </a:t>
            </a:r>
            <a:r>
              <a:rPr lang="en-US" dirty="0" err="1"/>
              <a:t>SysAdmin</a:t>
            </a:r>
            <a:r>
              <a:rPr lang="en-US" dirty="0"/>
              <a:t> server role in production… (groom them off)</a:t>
            </a:r>
          </a:p>
          <a:p>
            <a:r>
              <a:rPr lang="en-US" dirty="0"/>
              <a:t>Said by non-certified Project Manager who yells at the DBA while taking 20 minutes to patch an instance – ‘That’s disruptive!’ (</a:t>
            </a:r>
            <a:r>
              <a:rPr lang="en-US" i="1" dirty="0"/>
              <a:t>patching covers CVEs, which are known exploits, shall we go into prod with them? Really?</a:t>
            </a:r>
            <a:r>
              <a:rPr lang="en-US" dirty="0"/>
              <a:t>)</a:t>
            </a:r>
          </a:p>
          <a:p>
            <a:r>
              <a:rPr lang="en-US" dirty="0"/>
              <a:t>Have a security policy, but do nothing to evaluate, or prove that risk is managed (lacking vulnerability assessments, </a:t>
            </a:r>
            <a:r>
              <a:rPr lang="en-US"/>
              <a:t>or penetration tests…)</a:t>
            </a:r>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1899</TotalTime>
  <Words>543</Words>
  <Application>Microsoft Office PowerPoint</Application>
  <PresentationFormat>Custom</PresentationFormat>
  <Paragraphs>62</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Corbel</vt:lpstr>
      <vt:lpstr>Digital Blue Tunnel 16x9</vt:lpstr>
      <vt:lpstr>(AzSK) Azure Security Toolkit (et al.) &amp; Top Reasons You’re a Data Breach Candidate </vt:lpstr>
      <vt:lpstr>Steps to AzSK (Azure Security Toolkit) modules, install, import, Evaluate</vt:lpstr>
      <vt:lpstr>Install-Module –Name AzSK</vt:lpstr>
      <vt:lpstr>-AllowClobber parameter was required in my case… Progress is shown at the top during install  (AzureRM..size is not 350gb btw, some calculation wrong there)</vt:lpstr>
      <vt:lpstr> PS C:\WINDOWS\system32&gt; Get-AzSKAzureServicesSecurityStatus -SubscriptionId YOURSubID   (and then report provided in path below)   AzSK: EULA and Privacy Disclosure:  Please review the following: EULA (http://aka.ms/azskeula) Privacy Disclosure (http://aka.ms/azskpd)  Enter 'Y' if you agree and 'N' if you don't (Y/N): Y  Your response has been recorded.  ================================================================================ azsk Version: 3.10.0  ================================================================================ Method Name: Get-AzSKAzureServicesSecurityStatus (GRS) Input Parameters:  Name           Alias Value                                ----           ----- -----                                SubscriptionId s     … You can also use: grs -s …  ================================================================================ Running AzSK cmdlet using a generic (org-neutral) policy... Number of resources: 1 Number of resources for which security controls will be evaluated: 1 ================================================================================ Starting analysis: [FeatureName: SQLDatabase] [ResourceGroupName: RSG1] [ResourceName: intellabase]  -------------------------------------------------------------------------------- Checking: [SQLDatabase]-[Enable Azure AD admin for the SQL Database] Checking: [SQLDatabase]-[Transparent data encryption (TDE) must be enabled] Checking: [SQLDatabase]-[Enable SQL Server threat detection with email admins option. Do not exclude any detection types] Checking: [SQLDatabase]-[Configure only the required IP addresses on SQL firewall. Do not use Any-to-Any IP range 0.0.0.0-255.255.255. 255] Checking: [SQLDatabase]-[Enable SQL Server audit with selected event types and retention period of minimum 365 days] Checking: [SQLDatabase]-[Review the Data Masking policy for SQL Database sensitive data columns if in use.] Checking: [SQLDatabase]-[Use the 'Allow access to Azure services' flag only if required.] -------------------------------------------------------------------------------- Completed analysis: [FeatureName: SQLDatabase] [ResourceGroupName: RSG1] [ResourceName: intellabase]  ================================================================================ Summary  Total Passed Failed Verify Manual -------  ----- ------ ------ ------ ------ High         6      1      2      1      2 Medium       6      0      1      1      4 ------  ------ ------ ------ ------ ------ Total       12      1      3      2      6 ------  ------ ------ ------ ------ ------ ================================================================================ ** Next steps ** Look at the individual control evaluation status in the CSV file.         a) If the control has passed, no action is necessary.         b) If the control has failed, look at the control evaluation detail in the LOG file to understand why.         c) If the control status says 'Verify', it means that human judgement is required to determine the final control status. Look  at the control evaluation output in the LOG file to make a determination.         d) If the control status says 'Manual', it means that AzSK (currently) does not cover the control via automation OR AzSK is no t able to fetch the data. You need to manually implement/verify it.  Note: The 'Recommendation' column in the CSV file provides basic (generic) guidance that can help you fix a failed control. You can al so use standard Azure product documentation. You should carefully consider the implications of making the required change in the conte xt of your application.  Control results may not reflect attestation if you do not have permissions to read attestation data from AzSKRG -------------------------------------------------------------------------------- Detail logs exported to path - C:\Users\ME\AppData\Local\Microsoft\AzSKLogs\Sub_Free Trial\20190211_115014_GRS\ ================================================================================ </vt:lpstr>
      <vt:lpstr>General (not DBSEc) SDUTOOLS &amp; DBATOOLS </vt:lpstr>
      <vt:lpstr>Sad Observation:  80% of companies, from experience, treat the security of  data as if they were flying a small plane,  and neither would  accept mountain peaks exist (thus not ready for a breach  at all), nor treat data as an asset ( as if pax.  are expendable). </vt:lpstr>
      <vt:lpstr>PowerPoint Presentation</vt:lpstr>
      <vt:lpstr> </vt:lpstr>
      <vt:lpstr> </vt:lpstr>
      <vt:lpstr> </vt:lpstr>
      <vt:lpstr>Review of Azure Security Center- </vt:lpstr>
      <vt:lpstr> </vt:lpstr>
      <vt:lpstr> Enjoy AzSK! And all the other free tools.  For a Deeper dive into controls (Continuous integration, command line tools): https://blogs.msdn.microsoft.com/azuredev/2018/12/29/enforcing-security-controls-right-from-ci-cd-pipeline-with-azsk-deep-dive/  Thank you to C2 for hosting, and Roman Rehak for contributing to VT user group community for over 10 years!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Hugo Shebbeare</dc:creator>
  <cp:lastModifiedBy>Hugo Shebbeare</cp:lastModifiedBy>
  <cp:revision>28</cp:revision>
  <dcterms:created xsi:type="dcterms:W3CDTF">2019-02-07T18:59:55Z</dcterms:created>
  <dcterms:modified xsi:type="dcterms:W3CDTF">2019-02-19T18:06:12Z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